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4" r:id="rId2"/>
  </p:sldMasterIdLst>
  <p:notesMasterIdLst>
    <p:notesMasterId r:id="rId61"/>
  </p:notesMasterIdLst>
  <p:sldIdLst>
    <p:sldId id="256" r:id="rId3"/>
    <p:sldId id="258" r:id="rId4"/>
    <p:sldId id="305" r:id="rId5"/>
    <p:sldId id="260" r:id="rId6"/>
    <p:sldId id="261" r:id="rId7"/>
    <p:sldId id="264" r:id="rId8"/>
    <p:sldId id="280" r:id="rId9"/>
    <p:sldId id="259" r:id="rId10"/>
    <p:sldId id="352" r:id="rId11"/>
    <p:sldId id="353" r:id="rId12"/>
    <p:sldId id="354" r:id="rId13"/>
    <p:sldId id="355" r:id="rId14"/>
    <p:sldId id="356" r:id="rId15"/>
    <p:sldId id="357" r:id="rId16"/>
    <p:sldId id="358" r:id="rId17"/>
    <p:sldId id="359" r:id="rId18"/>
    <p:sldId id="360" r:id="rId19"/>
    <p:sldId id="309" r:id="rId20"/>
    <p:sldId id="342" r:id="rId21"/>
    <p:sldId id="343" r:id="rId22"/>
    <p:sldId id="344" r:id="rId23"/>
    <p:sldId id="345" r:id="rId24"/>
    <p:sldId id="346" r:id="rId25"/>
    <p:sldId id="308" r:id="rId26"/>
    <p:sldId id="326" r:id="rId27"/>
    <p:sldId id="328" r:id="rId28"/>
    <p:sldId id="327" r:id="rId29"/>
    <p:sldId id="265" r:id="rId30"/>
    <p:sldId id="361" r:id="rId31"/>
    <p:sldId id="362" r:id="rId32"/>
    <p:sldId id="363" r:id="rId33"/>
    <p:sldId id="364" r:id="rId34"/>
    <p:sldId id="365" r:id="rId35"/>
    <p:sldId id="366" r:id="rId36"/>
    <p:sldId id="367" r:id="rId37"/>
    <p:sldId id="368" r:id="rId38"/>
    <p:sldId id="369" r:id="rId39"/>
    <p:sldId id="330" r:id="rId40"/>
    <p:sldId id="347" r:id="rId41"/>
    <p:sldId id="348" r:id="rId42"/>
    <p:sldId id="350" r:id="rId43"/>
    <p:sldId id="349" r:id="rId44"/>
    <p:sldId id="351" r:id="rId45"/>
    <p:sldId id="329" r:id="rId46"/>
    <p:sldId id="269" r:id="rId47"/>
    <p:sldId id="310" r:id="rId48"/>
    <p:sldId id="332" r:id="rId49"/>
    <p:sldId id="333" r:id="rId50"/>
    <p:sldId id="334" r:id="rId51"/>
    <p:sldId id="335" r:id="rId52"/>
    <p:sldId id="336" r:id="rId53"/>
    <p:sldId id="337" r:id="rId54"/>
    <p:sldId id="338" r:id="rId55"/>
    <p:sldId id="339" r:id="rId56"/>
    <p:sldId id="340" r:id="rId57"/>
    <p:sldId id="341" r:id="rId58"/>
    <p:sldId id="370" r:id="rId59"/>
    <p:sldId id="371" r:id="rId60"/>
  </p:sldIdLst>
  <p:sldSz cx="9144000" cy="5143500" type="screen16x9"/>
  <p:notesSz cx="6858000" cy="9144000"/>
  <p:embeddedFontLst>
    <p:embeddedFont>
      <p:font typeface="Bahnschrift Light Condensed" panose="020B0502040204020203" pitchFamily="34" charset="0"/>
      <p:regular r:id="rId62"/>
    </p:embeddedFont>
    <p:embeddedFont>
      <p:font typeface="Bebas Neue" panose="020B0604020202020204" charset="0"/>
      <p:regular r:id="rId63"/>
    </p:embeddedFont>
    <p:embeddedFont>
      <p:font typeface="Calibri" panose="020F0502020204030204" pitchFamily="34" charset="0"/>
      <p:regular r:id="rId64"/>
      <p:bold r:id="rId65"/>
      <p:italic r:id="rId66"/>
      <p:boldItalic r:id="rId67"/>
    </p:embeddedFont>
    <p:embeddedFont>
      <p:font typeface="Georgia" panose="02040502050405020303" pitchFamily="18" charset="0"/>
      <p:regular r:id="rId68"/>
      <p:bold r:id="rId69"/>
      <p:italic r:id="rId70"/>
      <p:boldItalic r:id="rId71"/>
    </p:embeddedFont>
    <p:embeddedFont>
      <p:font typeface="Nunito" panose="020B0604020202020204" charset="0"/>
      <p:regular r:id="rId72"/>
      <p:bold r:id="rId73"/>
      <p:italic r:id="rId74"/>
      <p:boldItalic r:id="rId75"/>
    </p:embeddedFont>
    <p:embeddedFont>
      <p:font typeface="SimSun" panose="02010600030101010101" pitchFamily="2" charset="-122"/>
      <p:regular r:id="rId76"/>
    </p:embeddedFont>
    <p:embeddedFont>
      <p:font typeface="Tenor Sans" panose="020B0604020202020204" charset="0"/>
      <p:regular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7F88F5-EEFE-4DCC-9FAA-0DA1C3C1ED12}">
  <a:tblStyle styleId="{D97F88F5-EEFE-4DCC-9FAA-0DA1C3C1ED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90" d="100"/>
          <a:sy n="90"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f5b6d0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f5b6d0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e50637838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e50637838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4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680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152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e506378387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e506378387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fr-FR" sz="2800" dirty="0">
                <a:effectLst/>
                <a:latin typeface="Times New Roman" panose="02020603050405020304" pitchFamily="18" charset="0"/>
                <a:ea typeface="SimSun" panose="02010600030101010101" pitchFamily="2" charset="-122"/>
              </a:rPr>
              <a:t>La sécurité des employés est cruciale dans l'industrie minière en raison des nombreux risques associés à l'exploitation des mines,</a:t>
            </a:r>
          </a:p>
          <a:p>
            <a:pPr marL="285750" lvl="0" indent="-285750" algn="l" rtl="0">
              <a:spcBef>
                <a:spcPts val="0"/>
              </a:spcBef>
              <a:spcAft>
                <a:spcPts val="0"/>
              </a:spcAft>
            </a:pPr>
            <a:r>
              <a:rPr lang="fr-FR" sz="2800" dirty="0">
                <a:effectLst/>
                <a:latin typeface="Times New Roman" panose="02020603050405020304" pitchFamily="18" charset="0"/>
                <a:ea typeface="SimSun" panose="02010600030101010101" pitchFamily="2" charset="-122"/>
              </a:rPr>
              <a:t>tels que les accidents d'équipement, les explosions, </a:t>
            </a:r>
            <a:r>
              <a:rPr lang="fr-FR" sz="2800" strike="sngStrike" dirty="0">
                <a:effectLst/>
                <a:latin typeface="Times New Roman" panose="02020603050405020304" pitchFamily="18" charset="0"/>
                <a:ea typeface="SimSun" panose="02010600030101010101" pitchFamily="2" charset="-122"/>
              </a:rPr>
              <a:t>les incendies, les inondations et les éboulements,</a:t>
            </a:r>
          </a:p>
          <a:p>
            <a:pPr marL="285750" lvl="0" indent="-285750" algn="l" rtl="0">
              <a:spcBef>
                <a:spcPts val="0"/>
              </a:spcBef>
              <a:spcAft>
                <a:spcPts val="0"/>
              </a:spcAft>
            </a:pPr>
            <a:r>
              <a:rPr lang="fr-FR" sz="2800" dirty="0">
                <a:effectLst/>
                <a:latin typeface="Times New Roman" panose="02020603050405020304" pitchFamily="18" charset="0"/>
                <a:ea typeface="SimSun" panose="02010600030101010101" pitchFamily="2" charset="-122"/>
              </a:rPr>
              <a:t>pour améliorer la sécurité des employés en peut utiliser des technologies digitales modernes, peuvent fournir des informations en temps réel sur l'état des employés et leur environnement de travail.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fr-FR" sz="1800" dirty="0">
                <a:effectLst/>
                <a:latin typeface="Times New Roman" panose="02020603050405020304" pitchFamily="18" charset="0"/>
                <a:ea typeface="SimSun" panose="02010600030101010101" pitchFamily="2" charset="-122"/>
              </a:rPr>
              <a:t>Les EPI ou bien L'équipement de protection individuelle </a:t>
            </a:r>
            <a:endParaRPr dirty="0"/>
          </a:p>
        </p:txBody>
      </p:sp>
    </p:spTree>
    <p:extLst>
      <p:ext uri="{BB962C8B-B14F-4D97-AF65-F5344CB8AC3E}">
        <p14:creationId xmlns:p14="http://schemas.microsoft.com/office/powerpoint/2010/main" val="4153192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b="0" i="0" dirty="0">
                <a:solidFill>
                  <a:srgbClr val="D1D5DB"/>
                </a:solidFill>
                <a:effectLst/>
                <a:latin typeface="Söhne"/>
              </a:rPr>
              <a:t>il peut inclure des dispositifs de suivi de la santé et de la sécurité ,des outils de communication et de localisation,</a:t>
            </a:r>
            <a:endParaRPr lang="fr-DZ" b="0" i="0" dirty="0">
              <a:solidFill>
                <a:srgbClr val="D1D5DB"/>
              </a:solidFill>
              <a:effectLst/>
              <a:latin typeface="Söhne"/>
            </a:endParaRPr>
          </a:p>
          <a:p>
            <a:pPr marL="0" lvl="0" indent="0" algn="l" rtl="0">
              <a:spcBef>
                <a:spcPts val="0"/>
              </a:spcBef>
              <a:spcAft>
                <a:spcPts val="0"/>
              </a:spcAft>
              <a:buNone/>
            </a:pPr>
            <a:endParaRPr lang="fr-FR" b="0" i="0" dirty="0">
              <a:solidFill>
                <a:srgbClr val="D1D5DB"/>
              </a:solidFill>
              <a:effectLst/>
              <a:latin typeface="Söhne"/>
            </a:endParaRPr>
          </a:p>
          <a:p>
            <a:pPr marL="171450" lvl="0" indent="-171450" algn="l" rtl="0">
              <a:spcBef>
                <a:spcPts val="0"/>
              </a:spcBef>
              <a:spcAft>
                <a:spcPts val="0"/>
              </a:spcAft>
            </a:pPr>
            <a:r>
              <a:rPr lang="fr-FR" b="0" i="0" dirty="0">
                <a:solidFill>
                  <a:srgbClr val="D1D5DB"/>
                </a:solidFill>
                <a:effectLst/>
                <a:latin typeface="Söhne"/>
              </a:rPr>
              <a:t>Premièrement on les </a:t>
            </a:r>
            <a:r>
              <a:rPr lang="fr-FR" sz="1800" dirty="0">
                <a:effectLst/>
                <a:latin typeface="Times New Roman" panose="02020603050405020304" pitchFamily="18" charset="0"/>
                <a:ea typeface="SimSun" panose="02010600030101010101" pitchFamily="2" charset="-122"/>
              </a:rPr>
              <a:t>Casques intelligents ,</a:t>
            </a: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lang="fr-FR" sz="1800" dirty="0">
              <a:effectLst/>
              <a:latin typeface="Times New Roman" panose="02020603050405020304" pitchFamily="18" charset="0"/>
              <a:ea typeface="SimSun" panose="02010600030101010101" pitchFamily="2" charset="-122"/>
            </a:endParaRPr>
          </a:p>
          <a:p>
            <a:pPr marL="171450" lvl="0" indent="-171450" algn="l" rtl="0">
              <a:spcBef>
                <a:spcPts val="0"/>
              </a:spcBef>
              <a:spcAft>
                <a:spcPts val="0"/>
              </a:spcAft>
            </a:pPr>
            <a:r>
              <a:rPr lang="fr-FR" sz="1800" dirty="0">
                <a:effectLst/>
                <a:latin typeface="Times New Roman" panose="02020603050405020304" pitchFamily="18" charset="0"/>
                <a:ea typeface="SimSun" panose="02010600030101010101" pitchFamily="2" charset="-122"/>
              </a:rPr>
              <a:t>Ces casques sont équipés de capteurs qui peuvent surveiller les signes vitaux des employés,</a:t>
            </a: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lang="fr-FR" sz="1800" dirty="0">
              <a:effectLst/>
              <a:latin typeface="Times New Roman" panose="02020603050405020304" pitchFamily="18" charset="0"/>
              <a:ea typeface="SimSun" panose="02010600030101010101" pitchFamily="2" charset="-122"/>
            </a:endParaRPr>
          </a:p>
          <a:p>
            <a:pPr marL="171450" lvl="0" indent="-171450" algn="l" rtl="0">
              <a:spcBef>
                <a:spcPts val="0"/>
              </a:spcBef>
              <a:spcAft>
                <a:spcPts val="0"/>
              </a:spcAft>
            </a:pPr>
            <a:r>
              <a:rPr lang="fr-FR" sz="1800" dirty="0">
                <a:effectLst/>
                <a:latin typeface="Times New Roman" panose="02020603050405020304" pitchFamily="18" charset="0"/>
                <a:ea typeface="SimSun" panose="02010600030101010101" pitchFamily="2" charset="-122"/>
              </a:rPr>
              <a:t>tels que la fréquence cardiaque et la respiration,</a:t>
            </a: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lang="fr-FR" sz="1800" dirty="0">
              <a:effectLst/>
              <a:latin typeface="Times New Roman" panose="02020603050405020304" pitchFamily="18" charset="0"/>
              <a:ea typeface="SimSun" panose="02010600030101010101" pitchFamily="2" charset="-122"/>
            </a:endParaRPr>
          </a:p>
          <a:p>
            <a:pPr marL="171450" lvl="0" indent="-171450" algn="l" rtl="0">
              <a:spcBef>
                <a:spcPts val="0"/>
              </a:spcBef>
              <a:spcAft>
                <a:spcPts val="0"/>
              </a:spcAft>
            </a:pPr>
            <a:r>
              <a:rPr lang="fr-FR" sz="1800" dirty="0">
                <a:effectLst/>
                <a:latin typeface="Times New Roman" panose="02020603050405020304" pitchFamily="18" charset="0"/>
                <a:ea typeface="SimSun" panose="02010600030101010101" pitchFamily="2" charset="-122"/>
              </a:rPr>
              <a:t>aussi il peut mesurer les niveaux des gaz dans l'environnement de travail,</a:t>
            </a: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lang="fr-FR" sz="1800" dirty="0">
              <a:effectLst/>
              <a:latin typeface="Times New Roman" panose="02020603050405020304" pitchFamily="18" charset="0"/>
              <a:ea typeface="SimSun" panose="02010600030101010101" pitchFamily="2" charset="-122"/>
            </a:endParaRPr>
          </a:p>
          <a:p>
            <a:pPr marL="171450" lvl="0" indent="-171450" algn="l" rtl="0">
              <a:spcBef>
                <a:spcPts val="0"/>
              </a:spcBef>
              <a:spcAft>
                <a:spcPts val="0"/>
              </a:spcAft>
            </a:pPr>
            <a:r>
              <a:rPr lang="fr-FR" sz="1800" dirty="0">
                <a:effectLst/>
                <a:latin typeface="Times New Roman" panose="02020603050405020304" pitchFamily="18" charset="0"/>
                <a:ea typeface="SimSun" panose="02010600030101010101" pitchFamily="2" charset="-122"/>
              </a:rPr>
              <a:t>Et finalement transmettre toutes ces informations en temps réel aux responsables de la sécurité.</a:t>
            </a:r>
            <a:endParaRPr lang="fr-FR" b="0" i="0" dirty="0">
              <a:solidFill>
                <a:srgbClr val="D1D5DB"/>
              </a:solidFill>
              <a:effectLst/>
              <a:latin typeface="Söhne"/>
            </a:endParaRPr>
          </a:p>
        </p:txBody>
      </p:sp>
    </p:spTree>
    <p:extLst>
      <p:ext uri="{BB962C8B-B14F-4D97-AF65-F5344CB8AC3E}">
        <p14:creationId xmlns:p14="http://schemas.microsoft.com/office/powerpoint/2010/main" val="290282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fr-FR" sz="1800" dirty="0">
                <a:effectLst/>
                <a:latin typeface="Times New Roman" panose="02020603050405020304" pitchFamily="18" charset="0"/>
                <a:ea typeface="SimSun" panose="02010600030101010101" pitchFamily="2" charset="-122"/>
              </a:rPr>
              <a:t>Deuxièmes on a les vêtements de protection connectés,</a:t>
            </a: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lang="fr-FR" sz="1800" dirty="0">
              <a:effectLst/>
              <a:latin typeface="Times New Roman" panose="02020603050405020304" pitchFamily="18" charset="0"/>
              <a:ea typeface="SimSun" panose="02010600030101010101" pitchFamily="2" charset="-122"/>
            </a:endParaRPr>
          </a:p>
          <a:p>
            <a:pPr marL="285750" lvl="0" indent="-285750" algn="l" rtl="0">
              <a:spcBef>
                <a:spcPts val="0"/>
              </a:spcBef>
              <a:spcAft>
                <a:spcPts val="0"/>
              </a:spcAft>
            </a:pPr>
            <a:r>
              <a:rPr lang="fr-FR" sz="1800" dirty="0">
                <a:effectLst/>
                <a:latin typeface="Times New Roman" panose="02020603050405020304" pitchFamily="18" charset="0"/>
                <a:ea typeface="SimSun" panose="02010600030101010101" pitchFamily="2" charset="-122"/>
              </a:rPr>
              <a:t>Ces vêtements peuvent être équipés de capteurs pour surveiller l'état des employés,</a:t>
            </a: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lang="fr-FR" sz="1800" dirty="0">
              <a:effectLst/>
              <a:latin typeface="Times New Roman" panose="02020603050405020304" pitchFamily="18" charset="0"/>
              <a:ea typeface="SimSun" panose="02010600030101010101" pitchFamily="2" charset="-122"/>
            </a:endParaRPr>
          </a:p>
          <a:p>
            <a:pPr marL="285750" lvl="0" indent="-285750" algn="l" rtl="0">
              <a:spcBef>
                <a:spcPts val="0"/>
              </a:spcBef>
              <a:spcAft>
                <a:spcPts val="0"/>
              </a:spcAft>
            </a:pPr>
            <a:r>
              <a:rPr lang="fr-FR" sz="1800" dirty="0">
                <a:effectLst/>
                <a:latin typeface="Times New Roman" panose="02020603050405020304" pitchFamily="18" charset="0"/>
                <a:ea typeface="SimSun" panose="02010600030101010101" pitchFamily="2" charset="-122"/>
              </a:rPr>
              <a:t>détecter les chutes ou les accidents </a:t>
            </a: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lang="fr-FR" sz="1800" dirty="0">
              <a:effectLst/>
              <a:latin typeface="Times New Roman" panose="02020603050405020304" pitchFamily="18" charset="0"/>
              <a:ea typeface="SimSun" panose="02010600030101010101" pitchFamily="2" charset="-122"/>
            </a:endParaRPr>
          </a:p>
          <a:p>
            <a:pPr marL="285750" lvl="0" indent="-285750" algn="l" rtl="0">
              <a:spcBef>
                <a:spcPts val="0"/>
              </a:spcBef>
              <a:spcAft>
                <a:spcPts val="0"/>
              </a:spcAft>
            </a:pPr>
            <a:r>
              <a:rPr lang="fr-FR" sz="1800" dirty="0">
                <a:effectLst/>
                <a:latin typeface="Times New Roman" panose="02020603050405020304" pitchFamily="18" charset="0"/>
                <a:ea typeface="SimSun" panose="02010600030101010101" pitchFamily="2" charset="-122"/>
              </a:rPr>
              <a:t>envoyer immédiatement une alerte aux responsables de la sécurité</a:t>
            </a:r>
            <a:endParaRPr dirty="0"/>
          </a:p>
        </p:txBody>
      </p:sp>
    </p:spTree>
    <p:extLst>
      <p:ext uri="{BB962C8B-B14F-4D97-AF65-F5344CB8AC3E}">
        <p14:creationId xmlns:p14="http://schemas.microsoft.com/office/powerpoint/2010/main" val="2731686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fr-FR" sz="1800" dirty="0">
                <a:effectLst/>
                <a:latin typeface="Times New Roman" panose="02020603050405020304" pitchFamily="18" charset="0"/>
                <a:ea typeface="SimSun" panose="02010600030101010101" pitchFamily="2" charset="-122"/>
              </a:rPr>
              <a:t>Les systèmes de localisation par RFID (ou bien Radio Fréquence ID) peuvent être utilisés pour localiser les employés dans les mines,</a:t>
            </a: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lang="fr-FR" sz="1800" dirty="0">
              <a:effectLst/>
              <a:latin typeface="Times New Roman" panose="02020603050405020304" pitchFamily="18" charset="0"/>
              <a:ea typeface="SimSun" panose="02010600030101010101" pitchFamily="2" charset="-122"/>
            </a:endParaRPr>
          </a:p>
          <a:p>
            <a:pPr marL="285750" lvl="0" indent="-285750" algn="l" rtl="0">
              <a:spcBef>
                <a:spcPts val="0"/>
              </a:spcBef>
              <a:spcAft>
                <a:spcPts val="0"/>
              </a:spcAft>
            </a:pPr>
            <a:r>
              <a:rPr lang="fr-FR" sz="1800" dirty="0">
                <a:effectLst/>
                <a:latin typeface="Times New Roman" panose="02020603050405020304" pitchFamily="18" charset="0"/>
                <a:ea typeface="SimSun" panose="02010600030101010101" pitchFamily="2" charset="-122"/>
              </a:rPr>
              <a:t>ce qui permet aux responsables de la sécurité de répondre rapidement en cas de situation d'urgence.</a:t>
            </a:r>
            <a:endParaRPr dirty="0"/>
          </a:p>
        </p:txBody>
      </p:sp>
    </p:spTree>
    <p:extLst>
      <p:ext uri="{BB962C8B-B14F-4D97-AF65-F5344CB8AC3E}">
        <p14:creationId xmlns:p14="http://schemas.microsoft.com/office/powerpoint/2010/main" val="3240789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fr-FR" dirty="0"/>
              <a:t>On peut aussi utiliser </a:t>
            </a:r>
            <a:r>
              <a:rPr lang="fr-FR" sz="1800" dirty="0">
                <a:effectLst/>
                <a:latin typeface="Times New Roman" panose="02020603050405020304" pitchFamily="18" charset="0"/>
                <a:ea typeface="SimSun" panose="02010600030101010101" pitchFamily="2" charset="-122"/>
                <a:cs typeface="Arial" panose="020B0604020202020204" pitchFamily="34" charset="0"/>
              </a:rPr>
              <a:t>des outils de communication connectés,</a:t>
            </a:r>
            <a:endParaRPr lang="fr-DZ" sz="1800" dirty="0">
              <a:effectLst/>
              <a:latin typeface="Times New Roman" panose="02020603050405020304" pitchFamily="18" charset="0"/>
              <a:ea typeface="SimSun" panose="02010600030101010101" pitchFamily="2" charset="-122"/>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fr-FR" sz="1800" dirty="0">
              <a:effectLst/>
              <a:latin typeface="Times New Roman" panose="02020603050405020304" pitchFamily="18" charset="0"/>
              <a:ea typeface="SimSun" panose="02010600030101010101" pitchFamily="2" charset="-122"/>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fr-FR" sz="1800" dirty="0">
                <a:effectLst/>
                <a:latin typeface="Times New Roman" panose="02020603050405020304" pitchFamily="18" charset="0"/>
                <a:ea typeface="SimSun" panose="02010600030101010101" pitchFamily="2" charset="-122"/>
                <a:cs typeface="Arial" panose="020B0604020202020204" pitchFamily="34" charset="0"/>
              </a:rPr>
              <a:t>comme les radios, les téléphones mobiles ou les tablettes,</a:t>
            </a:r>
            <a:endParaRPr lang="fr-DZ" sz="1800" dirty="0">
              <a:effectLst/>
              <a:latin typeface="Times New Roman" panose="02020603050405020304" pitchFamily="18"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fr-FR" sz="1800" dirty="0">
              <a:effectLst/>
              <a:latin typeface="Times New Roman" panose="02020603050405020304" pitchFamily="18" charset="0"/>
              <a:ea typeface="SimSun" panose="02010600030101010101" pitchFamily="2" charset="-122"/>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fr-FR" sz="1800" dirty="0">
                <a:effectLst/>
                <a:latin typeface="Times New Roman" panose="02020603050405020304" pitchFamily="18" charset="0"/>
                <a:ea typeface="SimSun" panose="02010600030101010101" pitchFamily="2" charset="-122"/>
                <a:cs typeface="Arial" panose="020B0604020202020204" pitchFamily="34" charset="0"/>
              </a:rPr>
              <a:t>qui permettent aux employés de rester en contact les uns avec les autres,  et avec les responsables de la sécurité.</a:t>
            </a:r>
            <a:endParaRPr lang="fr-CA"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091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fr-DZ" sz="1800" dirty="0">
                <a:effectLst/>
                <a:latin typeface="Calibri" panose="020F0502020204030204" pitchFamily="34" charset="0"/>
                <a:ea typeface="Calibri" panose="020F0502020204030204" pitchFamily="34" charset="0"/>
                <a:cs typeface="Arial" panose="020B0604020202020204" pitchFamily="34" charset="0"/>
              </a:rPr>
              <a:t>Il est important de noter </a:t>
            </a:r>
            <a:r>
              <a:rPr lang="fr-FR" sz="1800" dirty="0">
                <a:effectLst/>
                <a:latin typeface="Calibri" panose="020F0502020204030204" pitchFamily="34" charset="0"/>
                <a:ea typeface="Calibri" panose="020F0502020204030204" pitchFamily="34" charset="0"/>
                <a:cs typeface="Arial" panose="020B0604020202020204" pitchFamily="34" charset="0"/>
              </a:rPr>
              <a:t> que </a:t>
            </a:r>
            <a:endParaRPr lang="fr-DZ"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fr-FR" sz="1800" dirty="0">
                <a:effectLst/>
                <a:latin typeface="Times New Roman" panose="02020603050405020304" pitchFamily="18" charset="0"/>
                <a:ea typeface="SimSun" panose="02010600030101010101" pitchFamily="2" charset="-122"/>
                <a:cs typeface="Arial" panose="020B0604020202020204" pitchFamily="34" charset="0"/>
              </a:rPr>
              <a:t>Les  EPI digitaux peuvent nécessiter une maintenance régulière </a:t>
            </a:r>
            <a:endParaRPr lang="fr-DZ" sz="1800" dirty="0">
              <a:effectLst/>
              <a:latin typeface="Times New Roman" panose="02020603050405020304" pitchFamily="18"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fr-FR" sz="1800" dirty="0">
              <a:effectLst/>
              <a:latin typeface="Times New Roman" panose="02020603050405020304" pitchFamily="18" charset="0"/>
              <a:ea typeface="SimSun" panose="02010600030101010101" pitchFamily="2" charset="-122"/>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fr-FR" sz="1800" dirty="0">
                <a:effectLst/>
                <a:latin typeface="Times New Roman" panose="02020603050405020304" pitchFamily="18" charset="0"/>
                <a:ea typeface="SimSun" panose="02010600030101010101" pitchFamily="2" charset="-122"/>
                <a:cs typeface="Arial" panose="020B0604020202020204" pitchFamily="34" charset="0"/>
              </a:rPr>
              <a:t>et une bonne formation pour les employés </a:t>
            </a:r>
            <a:endParaRPr lang="fr-DZ" sz="1800" dirty="0">
              <a:effectLst/>
              <a:latin typeface="Times New Roman" panose="02020603050405020304" pitchFamily="18"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fr-FR" sz="1800" dirty="0">
              <a:effectLst/>
              <a:latin typeface="Times New Roman" panose="02020603050405020304" pitchFamily="18" charset="0"/>
              <a:ea typeface="SimSun" panose="02010600030101010101" pitchFamily="2" charset="-122"/>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fr-FR" sz="1800" dirty="0">
                <a:effectLst/>
                <a:latin typeface="Times New Roman" panose="02020603050405020304" pitchFamily="18" charset="0"/>
                <a:ea typeface="SimSun" panose="02010600030101010101" pitchFamily="2" charset="-122"/>
                <a:cs typeface="Arial" panose="020B0604020202020204" pitchFamily="34" charset="0"/>
              </a:rPr>
              <a:t>afin de s'assurer </a:t>
            </a:r>
            <a:r>
              <a:rPr lang="fr-DZ" sz="1800" dirty="0">
                <a:effectLst/>
                <a:latin typeface="Times New Roman" panose="02020603050405020304" pitchFamily="18" charset="0"/>
                <a:ea typeface="SimSun" panose="02010600030101010101" pitchFamily="2" charset="-122"/>
                <a:cs typeface="Arial" panose="020B0604020202020204" pitchFamily="34" charset="0"/>
              </a:rPr>
              <a:t>l</a:t>
            </a:r>
            <a:r>
              <a:rPr lang="fr-FR" sz="1800" dirty="0">
                <a:effectLst/>
                <a:latin typeface="Times New Roman" panose="02020603050405020304" pitchFamily="18" charset="0"/>
                <a:ea typeface="SimSun" panose="02010600030101010101" pitchFamily="2" charset="-122"/>
                <a:cs typeface="Arial" panose="020B0604020202020204" pitchFamily="34" charset="0"/>
              </a:rPr>
              <a:t>e leur bon fonctionnement et leur utilisation appropriée.</a:t>
            </a:r>
            <a:endParaRPr lang="fr-CA" sz="1800" dirty="0">
              <a:effectLst/>
              <a:latin typeface="Calibri" panose="020F0502020204030204" pitchFamily="34" charset="0"/>
              <a:ea typeface="SimSun" panose="02010600030101010101" pitchFamily="2" charset="-122"/>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58163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2f4933e1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2f4933e1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fr-CA" sz="1800" dirty="0">
                <a:effectLst/>
                <a:latin typeface="Times New Roman" panose="02020603050405020304" pitchFamily="18" charset="0"/>
                <a:ea typeface="SimSun" panose="02010600030101010101" pitchFamily="2" charset="-122"/>
              </a:rPr>
              <a:t>O</a:t>
            </a:r>
            <a:r>
              <a:rPr lang="fr-DZ" sz="1800" dirty="0">
                <a:effectLst/>
                <a:latin typeface="Times New Roman" panose="02020603050405020304" pitchFamily="18" charset="0"/>
                <a:ea typeface="SimSun" panose="02010600030101010101" pitchFamily="2" charset="-122"/>
              </a:rPr>
              <a:t>n peut aussi utiliser un system de suivi des employées par exemple ici on a system créé par le group imagina, dédier a la localisation des employées dans les tunnels,</a:t>
            </a:r>
          </a:p>
          <a:p>
            <a:pPr marL="0" lvl="0" indent="0" algn="l" rtl="0">
              <a:spcBef>
                <a:spcPts val="0"/>
              </a:spcBef>
              <a:spcAft>
                <a:spcPts val="0"/>
              </a:spcAft>
              <a:buNone/>
            </a:pPr>
            <a:endParaRPr lang="fr-DZ" sz="1800" dirty="0">
              <a:effectLst/>
              <a:latin typeface="Times New Roman" panose="02020603050405020304" pitchFamily="18" charset="0"/>
              <a:ea typeface="SimSun" panose="02010600030101010101" pitchFamily="2" charset="-122"/>
            </a:endParaRPr>
          </a:p>
          <a:p>
            <a:pPr marL="285750" lvl="0" indent="-285750" algn="l" rtl="0">
              <a:spcBef>
                <a:spcPts val="0"/>
              </a:spcBef>
              <a:spcAft>
                <a:spcPts val="0"/>
              </a:spcAft>
            </a:pPr>
            <a:r>
              <a:rPr lang="fr-DZ" sz="1800" dirty="0">
                <a:effectLst/>
                <a:latin typeface="Times New Roman" panose="02020603050405020304" pitchFamily="18" charset="0"/>
                <a:ea typeface="SimSun" panose="02010600030101010101" pitchFamily="2" charset="-122"/>
              </a:rPr>
              <a:t>Ce</a:t>
            </a:r>
            <a:r>
              <a:rPr lang="fr-FR" sz="1800" dirty="0">
                <a:effectLst/>
                <a:latin typeface="Times New Roman" panose="02020603050405020304" pitchFamily="18" charset="0"/>
                <a:ea typeface="SimSun" panose="02010600030101010101" pitchFamily="2" charset="-122"/>
              </a:rPr>
              <a:t> système peut utiliser des technologies telles que </a:t>
            </a:r>
            <a:r>
              <a:rPr lang="fr-DZ" sz="1800" dirty="0">
                <a:effectLst/>
                <a:latin typeface="Times New Roman" panose="02020603050405020304" pitchFamily="18" charset="0"/>
                <a:ea typeface="SimSun" panose="02010600030101010101" pitchFamily="2" charset="-122"/>
              </a:rPr>
              <a:t>:</a:t>
            </a:r>
          </a:p>
          <a:p>
            <a:pPr marL="285750" lvl="0" indent="-285750" algn="l" rtl="0">
              <a:spcBef>
                <a:spcPts val="0"/>
              </a:spcBef>
              <a:spcAft>
                <a:spcPts val="0"/>
              </a:spcAft>
            </a:pPr>
            <a:endParaRPr lang="fr-DZ" sz="1800" dirty="0">
              <a:effectLst/>
              <a:latin typeface="Times New Roman" panose="02020603050405020304" pitchFamily="18" charset="0"/>
              <a:ea typeface="SimSun" panose="02010600030101010101" pitchFamily="2" charset="-122"/>
            </a:endParaRPr>
          </a:p>
          <a:p>
            <a:pPr marL="285750" lvl="0" indent="-285750" algn="l" rtl="0">
              <a:spcBef>
                <a:spcPts val="0"/>
              </a:spcBef>
              <a:spcAft>
                <a:spcPts val="0"/>
              </a:spcAft>
            </a:pPr>
            <a:r>
              <a:rPr lang="fr-FR" sz="1800" dirty="0">
                <a:effectLst/>
                <a:latin typeface="Times New Roman" panose="02020603050405020304" pitchFamily="18" charset="0"/>
                <a:ea typeface="SimSun" panose="02010600030101010101" pitchFamily="2" charset="-122"/>
              </a:rPr>
              <a:t>des balises GPS, des radios à balayage de fréquence, des réseaux locaux de capteurs ou des caméras de surveillance </a:t>
            </a:r>
            <a:endParaRPr lang="fr-DZ" sz="1800" dirty="0">
              <a:effectLst/>
              <a:latin typeface="Times New Roman" panose="02020603050405020304" pitchFamily="18" charset="0"/>
              <a:ea typeface="SimSun" panose="02010600030101010101" pitchFamily="2" charset="-122"/>
            </a:endParaRPr>
          </a:p>
          <a:p>
            <a:pPr marL="285750" lvl="0" indent="-285750" algn="l" rtl="0">
              <a:spcBef>
                <a:spcPts val="0"/>
              </a:spcBef>
              <a:spcAft>
                <a:spcPts val="0"/>
              </a:spcAft>
            </a:pPr>
            <a:endParaRPr lang="fr-DZ" sz="1800" dirty="0">
              <a:effectLst/>
              <a:latin typeface="Times New Roman" panose="02020603050405020304" pitchFamily="18" charset="0"/>
              <a:ea typeface="SimSun" panose="02010600030101010101" pitchFamily="2" charset="-122"/>
            </a:endParaRPr>
          </a:p>
          <a:p>
            <a:pPr marL="285750" lvl="0" indent="-285750" algn="l" rtl="0">
              <a:spcBef>
                <a:spcPts val="0"/>
              </a:spcBef>
              <a:spcAft>
                <a:spcPts val="0"/>
              </a:spcAft>
            </a:pPr>
            <a:r>
              <a:rPr lang="fr-FR" sz="1800" dirty="0">
                <a:effectLst/>
                <a:latin typeface="Times New Roman" panose="02020603050405020304" pitchFamily="18" charset="0"/>
                <a:ea typeface="SimSun" panose="02010600030101010101" pitchFamily="2" charset="-122"/>
              </a:rPr>
              <a:t>pour suivre la position et le mouvement des employés sur le site </a:t>
            </a:r>
            <a:endParaRPr dirty="0"/>
          </a:p>
        </p:txBody>
      </p:sp>
    </p:spTree>
    <p:extLst>
      <p:ext uri="{BB962C8B-B14F-4D97-AF65-F5344CB8AC3E}">
        <p14:creationId xmlns:p14="http://schemas.microsoft.com/office/powerpoint/2010/main" val="167091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fr-CA" sz="1800" dirty="0">
                <a:effectLst/>
                <a:latin typeface="Times New Roman" panose="02020603050405020304" pitchFamily="18" charset="0"/>
                <a:ea typeface="SimSun" panose="02010600030101010101" pitchFamily="2" charset="-122"/>
              </a:rPr>
              <a:t>C</a:t>
            </a:r>
            <a:r>
              <a:rPr lang="fr-DZ" sz="1800" dirty="0">
                <a:effectLst/>
                <a:latin typeface="Times New Roman" panose="02020603050405020304" pitchFamily="18" charset="0"/>
                <a:ea typeface="SimSun" panose="02010600030101010101" pitchFamily="2" charset="-122"/>
              </a:rPr>
              <a:t>e system </a:t>
            </a:r>
            <a:r>
              <a:rPr lang="fr-FR" sz="1800" dirty="0">
                <a:effectLst/>
                <a:latin typeface="Times New Roman" panose="02020603050405020304" pitchFamily="18" charset="0"/>
                <a:ea typeface="SimSun" panose="02010600030101010101" pitchFamily="2" charset="-122"/>
              </a:rPr>
              <a:t>peut aider à identifier rapidement les employés</a:t>
            </a:r>
            <a:r>
              <a:rPr lang="fr-DZ" sz="1800" dirty="0">
                <a:effectLst/>
                <a:latin typeface="Times New Roman" panose="02020603050405020304" pitchFamily="18" charset="0"/>
                <a:ea typeface="SimSun" panose="02010600030101010101" pitchFamily="2" charset="-122"/>
              </a:rPr>
              <a:t> qui sont en danger .</a:t>
            </a:r>
          </a:p>
          <a:p>
            <a:pPr marL="285750" lvl="0" indent="-285750" algn="l" rtl="0">
              <a:spcBef>
                <a:spcPts val="0"/>
              </a:spcBef>
              <a:spcAft>
                <a:spcPts val="0"/>
              </a:spcAft>
            </a:pPr>
            <a:endParaRPr lang="fr-DZ" sz="1800" dirty="0">
              <a:effectLst/>
              <a:latin typeface="Times New Roman" panose="02020603050405020304" pitchFamily="18" charset="0"/>
              <a:ea typeface="SimSun" panose="02010600030101010101" pitchFamily="2" charset="-122"/>
            </a:endParaRPr>
          </a:p>
          <a:p>
            <a:pPr marL="285750" lvl="0" indent="-285750" algn="l" rtl="0">
              <a:spcBef>
                <a:spcPts val="0"/>
              </a:spcBef>
              <a:spcAft>
                <a:spcPts val="0"/>
              </a:spcAft>
            </a:pPr>
            <a:r>
              <a:rPr lang="fr-FR" sz="1800" dirty="0">
                <a:effectLst/>
                <a:latin typeface="Times New Roman" panose="02020603050405020304" pitchFamily="18" charset="0"/>
                <a:ea typeface="SimSun" panose="02010600030101010101" pitchFamily="2" charset="-122"/>
              </a:rPr>
              <a:t>Il peut également faciliter l'envoi d'aide rapide en cas d'urgence</a:t>
            </a:r>
            <a:r>
              <a:rPr lang="fr-DZ" sz="1800" dirty="0">
                <a:effectLst/>
                <a:latin typeface="Times New Roman" panose="02020603050405020304" pitchFamily="18" charset="0"/>
                <a:ea typeface="SimSun" panose="02010600030101010101" pitchFamily="2" charset="-122"/>
              </a:rPr>
              <a:t>,</a:t>
            </a:r>
          </a:p>
          <a:p>
            <a:pPr marL="285750" lvl="0" indent="-285750" algn="l" rtl="0">
              <a:spcBef>
                <a:spcPts val="0"/>
              </a:spcBef>
              <a:spcAft>
                <a:spcPts val="0"/>
              </a:spcAft>
            </a:pPr>
            <a:endParaRPr lang="fr-DZ" sz="1800" dirty="0">
              <a:effectLst/>
              <a:latin typeface="Times New Roman" panose="02020603050405020304" pitchFamily="18" charset="0"/>
              <a:ea typeface="SimSun" panose="02010600030101010101" pitchFamily="2" charset="-122"/>
            </a:endParaRPr>
          </a:p>
          <a:p>
            <a:pPr marL="285750" lvl="0" indent="-285750" algn="l" rtl="0">
              <a:spcBef>
                <a:spcPts val="0"/>
              </a:spcBef>
              <a:spcAft>
                <a:spcPts val="0"/>
              </a:spcAft>
            </a:pPr>
            <a:r>
              <a:rPr lang="fr-CA" sz="1800" dirty="0">
                <a:effectLst/>
                <a:latin typeface="Times New Roman" panose="02020603050405020304" pitchFamily="18" charset="0"/>
                <a:ea typeface="SimSun" panose="02010600030101010101" pitchFamily="2" charset="-122"/>
              </a:rPr>
              <a:t>E</a:t>
            </a:r>
            <a:r>
              <a:rPr lang="fr-DZ" sz="1800" dirty="0">
                <a:effectLst/>
                <a:latin typeface="Times New Roman" panose="02020603050405020304" pitchFamily="18" charset="0"/>
                <a:ea typeface="SimSun" panose="02010600030101010101" pitchFamily="2" charset="-122"/>
              </a:rPr>
              <a:t>n </a:t>
            </a:r>
            <a:r>
              <a:rPr lang="fr-FR" sz="1800" dirty="0">
                <a:effectLst/>
                <a:latin typeface="Times New Roman" panose="02020603050405020304" pitchFamily="18" charset="0"/>
                <a:ea typeface="SimSun" panose="02010600030101010101" pitchFamily="2" charset="-122"/>
              </a:rPr>
              <a:t>permettant aux équipes de secours de savoir où se trouvent exactement les employés</a:t>
            </a:r>
            <a:r>
              <a:rPr lang="fr-DZ" sz="1800" dirty="0">
                <a:effectLst/>
                <a:latin typeface="Times New Roman" panose="02020603050405020304" pitchFamily="18" charset="0"/>
                <a:ea typeface="SimSun" panose="02010600030101010101" pitchFamily="2" charset="-122"/>
              </a:rPr>
              <a:t>.</a:t>
            </a:r>
          </a:p>
          <a:p>
            <a:pPr marL="285750" lvl="0" indent="-285750" algn="l" rtl="0">
              <a:spcBef>
                <a:spcPts val="0"/>
              </a:spcBef>
              <a:spcAft>
                <a:spcPts val="0"/>
              </a:spcAft>
            </a:pPr>
            <a:endParaRPr lang="fr-DZ" sz="1800" dirty="0">
              <a:effectLst/>
              <a:latin typeface="Times New Roman" panose="02020603050405020304" pitchFamily="18" charset="0"/>
              <a:ea typeface="SimSun" panose="02010600030101010101" pitchFamily="2" charset="-122"/>
            </a:endParaRPr>
          </a:p>
          <a:p>
            <a:pPr marL="285750" lvl="0" indent="-285750" algn="l" rtl="0">
              <a:spcBef>
                <a:spcPts val="0"/>
              </a:spcBef>
              <a:spcAft>
                <a:spcPts val="0"/>
              </a:spcAft>
            </a:pPr>
            <a:r>
              <a:rPr lang="fr-CA" sz="1800" dirty="0">
                <a:effectLst/>
                <a:latin typeface="Times New Roman" panose="02020603050405020304" pitchFamily="18" charset="0"/>
                <a:ea typeface="SimSun" panose="02010600030101010101" pitchFamily="2" charset="-122"/>
              </a:rPr>
              <a:t>A</a:t>
            </a:r>
            <a:r>
              <a:rPr lang="fr-DZ" sz="1800" dirty="0">
                <a:effectLst/>
                <a:latin typeface="Times New Roman" panose="02020603050405020304" pitchFamily="18" charset="0"/>
                <a:ea typeface="SimSun" panose="02010600030101010101" pitchFamily="2" charset="-122"/>
              </a:rPr>
              <a:t>aussi ce system </a:t>
            </a:r>
            <a:r>
              <a:rPr lang="fr-FR" sz="1800" dirty="0">
                <a:effectLst/>
                <a:latin typeface="Times New Roman" panose="02020603050405020304" pitchFamily="18" charset="0"/>
                <a:ea typeface="SimSun" panose="02010600030101010101" pitchFamily="2" charset="-122"/>
              </a:rPr>
              <a:t>aider à planifier les équipes de secours.</a:t>
            </a:r>
            <a:endParaRPr dirty="0"/>
          </a:p>
        </p:txBody>
      </p:sp>
    </p:spTree>
    <p:extLst>
      <p:ext uri="{BB962C8B-B14F-4D97-AF65-F5344CB8AC3E}">
        <p14:creationId xmlns:p14="http://schemas.microsoft.com/office/powerpoint/2010/main" val="966453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DZ" sz="1800" dirty="0">
                <a:effectLst/>
                <a:latin typeface="Times New Roman" panose="02020603050405020304" pitchFamily="18" charset="0"/>
                <a:ea typeface="SimSun" panose="02010600030101010101" pitchFamily="2" charset="-122"/>
              </a:rPr>
              <a:t>1°  </a:t>
            </a:r>
            <a:r>
              <a:rPr lang="fr-CA" sz="1800" dirty="0">
                <a:effectLst/>
                <a:latin typeface="Times New Roman" panose="02020603050405020304" pitchFamily="18" charset="0"/>
                <a:ea typeface="SimSun" panose="02010600030101010101" pitchFamily="2" charset="-122"/>
              </a:rPr>
              <a:t>L</a:t>
            </a:r>
            <a:r>
              <a:rPr lang="fr-DZ" sz="1800" dirty="0">
                <a:effectLst/>
                <a:latin typeface="Times New Roman" panose="02020603050405020304" pitchFamily="18" charset="0"/>
                <a:ea typeface="SimSun" panose="02010600030101010101" pitchFamily="2" charset="-122"/>
              </a:rPr>
              <a:t>es </a:t>
            </a:r>
            <a:r>
              <a:rPr lang="fr-DZ" sz="1800" dirty="0" err="1">
                <a:effectLst/>
                <a:latin typeface="Times New Roman" panose="02020603050405020304" pitchFamily="18" charset="0"/>
                <a:ea typeface="SimSun" panose="02010600030101010101" pitchFamily="2" charset="-122"/>
              </a:rPr>
              <a:t>systemes</a:t>
            </a:r>
            <a:r>
              <a:rPr lang="fr-DZ" sz="1800" dirty="0">
                <a:effectLst/>
                <a:latin typeface="Times New Roman" panose="02020603050405020304" pitchFamily="18" charset="0"/>
                <a:ea typeface="SimSun" panose="02010600030101010101" pitchFamily="2" charset="-122"/>
              </a:rPr>
              <a:t> de </a:t>
            </a:r>
            <a:r>
              <a:rPr lang="fr-DZ" sz="1800" dirty="0" err="1">
                <a:effectLst/>
                <a:latin typeface="Times New Roman" panose="02020603050405020304" pitchFamily="18" charset="0"/>
                <a:ea typeface="SimSun" panose="02010600030101010101" pitchFamily="2" charset="-122"/>
              </a:rPr>
              <a:t>detection</a:t>
            </a:r>
            <a:r>
              <a:rPr lang="fr-DZ" sz="1800" dirty="0">
                <a:effectLst/>
                <a:latin typeface="Times New Roman" panose="02020603050405020304" pitchFamily="18" charset="0"/>
                <a:ea typeface="SimSun" panose="02010600030101010101" pitchFamily="2" charset="-122"/>
              </a:rPr>
              <a:t> de gaz qui </a:t>
            </a:r>
            <a:r>
              <a:rPr lang="fr-FR" sz="1800" dirty="0">
                <a:effectLst/>
                <a:latin typeface="Times New Roman" panose="02020603050405020304" pitchFamily="18" charset="0"/>
                <a:ea typeface="SimSun" panose="02010600030101010101" pitchFamily="2" charset="-122"/>
              </a:rPr>
              <a:t>peuvent détecter les niveaux de gaz dangereux comme</a:t>
            </a:r>
            <a:r>
              <a:rPr lang="fr-DZ" sz="1800" dirty="0">
                <a:effectLst/>
                <a:latin typeface="Times New Roman" panose="02020603050405020304" pitchFamily="18" charset="0"/>
                <a:ea typeface="SimSun" panose="02010600030101010101" pitchFamily="2" charset="-122"/>
              </a:rPr>
              <a:t> :</a:t>
            </a:r>
          </a:p>
          <a:p>
            <a:pPr marL="0" lvl="0" indent="0" algn="l" rtl="0">
              <a:spcBef>
                <a:spcPts val="0"/>
              </a:spcBef>
              <a:spcAft>
                <a:spcPts val="0"/>
              </a:spcAft>
              <a:buNone/>
            </a:pP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r>
              <a:rPr lang="fr-FR" sz="1800" dirty="0">
                <a:effectLst/>
                <a:latin typeface="Times New Roman" panose="02020603050405020304" pitchFamily="18" charset="0"/>
                <a:ea typeface="SimSun" panose="02010600030101010101" pitchFamily="2" charset="-122"/>
              </a:rPr>
              <a:t>le monoxyde de carbone, le dioxyde de souffre</a:t>
            </a:r>
            <a:r>
              <a:rPr lang="fr-DZ" sz="1800" dirty="0">
                <a:effectLst/>
                <a:latin typeface="Times New Roman" panose="02020603050405020304" pitchFamily="18" charset="0"/>
                <a:ea typeface="SimSun" panose="02010600030101010101" pitchFamily="2" charset="-122"/>
              </a:rPr>
              <a:t> ,</a:t>
            </a:r>
            <a:r>
              <a:rPr lang="fr-FR" sz="1800" dirty="0">
                <a:effectLst/>
                <a:latin typeface="Times New Roman" panose="02020603050405020304" pitchFamily="18" charset="0"/>
                <a:ea typeface="SimSun" panose="02010600030101010101" pitchFamily="2" charset="-122"/>
              </a:rPr>
              <a:t> le gaz naturel et le méthane</a:t>
            </a:r>
            <a:r>
              <a:rPr lang="fr-DZ" sz="1800" dirty="0">
                <a:effectLst/>
                <a:latin typeface="Times New Roman" panose="02020603050405020304" pitchFamily="18" charset="0"/>
                <a:ea typeface="SimSun" panose="02010600030101010101" pitchFamily="2" charset="-122"/>
              </a:rPr>
              <a:t>.</a:t>
            </a:r>
          </a:p>
          <a:p>
            <a:pPr marL="0" lvl="0" indent="0" algn="l" rtl="0">
              <a:spcBef>
                <a:spcPts val="0"/>
              </a:spcBef>
              <a:spcAft>
                <a:spcPts val="0"/>
              </a:spcAft>
              <a:buNone/>
            </a:pP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r>
              <a:rPr lang="fr-DZ" sz="1800" dirty="0">
                <a:effectLst/>
                <a:latin typeface="Times New Roman" panose="02020603050405020304" pitchFamily="18" charset="0"/>
                <a:ea typeface="SimSun" panose="02010600030101010101" pitchFamily="2" charset="-122"/>
              </a:rPr>
              <a:t>2°  </a:t>
            </a:r>
            <a:r>
              <a:rPr lang="fr-FR" sz="1800" dirty="0">
                <a:effectLst/>
                <a:latin typeface="Times New Roman" panose="02020603050405020304" pitchFamily="18" charset="0"/>
                <a:ea typeface="SimSun" panose="02010600030101010101" pitchFamily="2" charset="-122"/>
              </a:rPr>
              <a:t>il peut détecter les mouvements de terrain, les chutes de roche et les glissements de terrain</a:t>
            </a:r>
            <a:r>
              <a:rPr lang="fr-DZ" sz="1800" dirty="0">
                <a:effectLst/>
                <a:latin typeface="Times New Roman" panose="02020603050405020304" pitchFamily="18" charset="0"/>
                <a:ea typeface="SimSun" panose="02010600030101010101" pitchFamily="2" charset="-122"/>
              </a:rPr>
              <a:t> , </a:t>
            </a:r>
            <a:r>
              <a:rPr lang="fr-FR" sz="1800" dirty="0">
                <a:effectLst/>
                <a:latin typeface="Times New Roman" panose="02020603050405020304" pitchFamily="18" charset="0"/>
                <a:ea typeface="SimSun" panose="02010600030101010101" pitchFamily="2" charset="-122"/>
              </a:rPr>
              <a:t>ce qui peut aider à identifier les zones dangereuses</a:t>
            </a:r>
            <a:r>
              <a:rPr lang="fr-DZ" sz="1800" dirty="0">
                <a:effectLst/>
                <a:latin typeface="Times New Roman" panose="02020603050405020304" pitchFamily="18" charset="0"/>
                <a:ea typeface="SimSun" panose="02010600030101010101" pitchFamily="2" charset="-122"/>
              </a:rPr>
              <a:t> pour les </a:t>
            </a:r>
            <a:r>
              <a:rPr lang="fr-DZ" sz="1800" dirty="0" err="1">
                <a:effectLst/>
                <a:latin typeface="Times New Roman" panose="02020603050405020304" pitchFamily="18" charset="0"/>
                <a:ea typeface="SimSun" panose="02010600030101010101" pitchFamily="2" charset="-122"/>
              </a:rPr>
              <a:t>employees</a:t>
            </a: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3913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218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06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312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056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e506378387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e506378387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e506378387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e506378387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691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60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2f4933e1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2f4933e1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613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DZ" sz="1800" dirty="0">
                <a:effectLst/>
                <a:latin typeface="Times New Roman" panose="02020603050405020304" pitchFamily="18" charset="0"/>
                <a:ea typeface="SimSun" panose="02010600030101010101" pitchFamily="2" charset="-122"/>
              </a:rPr>
              <a:t>1°  </a:t>
            </a:r>
            <a:r>
              <a:rPr lang="fr-CA" sz="1800" dirty="0">
                <a:effectLst/>
                <a:latin typeface="Times New Roman" panose="02020603050405020304" pitchFamily="18" charset="0"/>
                <a:ea typeface="SimSun" panose="02010600030101010101" pitchFamily="2" charset="-122"/>
              </a:rPr>
              <a:t>L</a:t>
            </a:r>
            <a:r>
              <a:rPr lang="fr-DZ" sz="1800" dirty="0">
                <a:effectLst/>
                <a:latin typeface="Times New Roman" panose="02020603050405020304" pitchFamily="18" charset="0"/>
                <a:ea typeface="SimSun" panose="02010600030101010101" pitchFamily="2" charset="-122"/>
              </a:rPr>
              <a:t>es </a:t>
            </a:r>
            <a:r>
              <a:rPr lang="fr-DZ" sz="1800" dirty="0" err="1">
                <a:effectLst/>
                <a:latin typeface="Times New Roman" panose="02020603050405020304" pitchFamily="18" charset="0"/>
                <a:ea typeface="SimSun" panose="02010600030101010101" pitchFamily="2" charset="-122"/>
              </a:rPr>
              <a:t>systemes</a:t>
            </a:r>
            <a:r>
              <a:rPr lang="fr-DZ" sz="1800" dirty="0">
                <a:effectLst/>
                <a:latin typeface="Times New Roman" panose="02020603050405020304" pitchFamily="18" charset="0"/>
                <a:ea typeface="SimSun" panose="02010600030101010101" pitchFamily="2" charset="-122"/>
              </a:rPr>
              <a:t> de </a:t>
            </a:r>
            <a:r>
              <a:rPr lang="fr-DZ" sz="1800" dirty="0" err="1">
                <a:effectLst/>
                <a:latin typeface="Times New Roman" panose="02020603050405020304" pitchFamily="18" charset="0"/>
                <a:ea typeface="SimSun" panose="02010600030101010101" pitchFamily="2" charset="-122"/>
              </a:rPr>
              <a:t>detection</a:t>
            </a:r>
            <a:r>
              <a:rPr lang="fr-DZ" sz="1800" dirty="0">
                <a:effectLst/>
                <a:latin typeface="Times New Roman" panose="02020603050405020304" pitchFamily="18" charset="0"/>
                <a:ea typeface="SimSun" panose="02010600030101010101" pitchFamily="2" charset="-122"/>
              </a:rPr>
              <a:t> de gaz qui </a:t>
            </a:r>
            <a:r>
              <a:rPr lang="fr-FR" sz="1800" dirty="0">
                <a:effectLst/>
                <a:latin typeface="Times New Roman" panose="02020603050405020304" pitchFamily="18" charset="0"/>
                <a:ea typeface="SimSun" panose="02010600030101010101" pitchFamily="2" charset="-122"/>
              </a:rPr>
              <a:t>peuvent détecter les niveaux de gaz dangereux comme</a:t>
            </a:r>
            <a:r>
              <a:rPr lang="fr-DZ" sz="1800" dirty="0">
                <a:effectLst/>
                <a:latin typeface="Times New Roman" panose="02020603050405020304" pitchFamily="18" charset="0"/>
                <a:ea typeface="SimSun" panose="02010600030101010101" pitchFamily="2" charset="-122"/>
              </a:rPr>
              <a:t> :</a:t>
            </a:r>
          </a:p>
          <a:p>
            <a:pPr marL="0" lvl="0" indent="0" algn="l" rtl="0">
              <a:spcBef>
                <a:spcPts val="0"/>
              </a:spcBef>
              <a:spcAft>
                <a:spcPts val="0"/>
              </a:spcAft>
              <a:buNone/>
            </a:pP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r>
              <a:rPr lang="fr-FR" sz="1800" dirty="0">
                <a:effectLst/>
                <a:latin typeface="Times New Roman" panose="02020603050405020304" pitchFamily="18" charset="0"/>
                <a:ea typeface="SimSun" panose="02010600030101010101" pitchFamily="2" charset="-122"/>
              </a:rPr>
              <a:t>le monoxyde de carbone, le dioxyde de souffre</a:t>
            </a:r>
            <a:r>
              <a:rPr lang="fr-DZ" sz="1800" dirty="0">
                <a:effectLst/>
                <a:latin typeface="Times New Roman" panose="02020603050405020304" pitchFamily="18" charset="0"/>
                <a:ea typeface="SimSun" panose="02010600030101010101" pitchFamily="2" charset="-122"/>
              </a:rPr>
              <a:t> ,</a:t>
            </a:r>
            <a:r>
              <a:rPr lang="fr-FR" sz="1800" dirty="0">
                <a:effectLst/>
                <a:latin typeface="Times New Roman" panose="02020603050405020304" pitchFamily="18" charset="0"/>
                <a:ea typeface="SimSun" panose="02010600030101010101" pitchFamily="2" charset="-122"/>
              </a:rPr>
              <a:t> le gaz naturel et le méthane</a:t>
            </a:r>
            <a:r>
              <a:rPr lang="fr-DZ" sz="1800" dirty="0">
                <a:effectLst/>
                <a:latin typeface="Times New Roman" panose="02020603050405020304" pitchFamily="18" charset="0"/>
                <a:ea typeface="SimSun" panose="02010600030101010101" pitchFamily="2" charset="-122"/>
              </a:rPr>
              <a:t>.</a:t>
            </a:r>
          </a:p>
          <a:p>
            <a:pPr marL="0" lvl="0" indent="0" algn="l" rtl="0">
              <a:spcBef>
                <a:spcPts val="0"/>
              </a:spcBef>
              <a:spcAft>
                <a:spcPts val="0"/>
              </a:spcAft>
              <a:buNone/>
            </a:pP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r>
              <a:rPr lang="fr-DZ" sz="1800" dirty="0">
                <a:effectLst/>
                <a:latin typeface="Times New Roman" panose="02020603050405020304" pitchFamily="18" charset="0"/>
                <a:ea typeface="SimSun" panose="02010600030101010101" pitchFamily="2" charset="-122"/>
              </a:rPr>
              <a:t>2°  </a:t>
            </a:r>
            <a:r>
              <a:rPr lang="fr-FR" sz="1800" dirty="0">
                <a:effectLst/>
                <a:latin typeface="Times New Roman" panose="02020603050405020304" pitchFamily="18" charset="0"/>
                <a:ea typeface="SimSun" panose="02010600030101010101" pitchFamily="2" charset="-122"/>
              </a:rPr>
              <a:t>il peut détecter les mouvements de terrain, les chutes de roche et les glissements de terrain</a:t>
            </a:r>
            <a:r>
              <a:rPr lang="fr-DZ" sz="1800" dirty="0">
                <a:effectLst/>
                <a:latin typeface="Times New Roman" panose="02020603050405020304" pitchFamily="18" charset="0"/>
                <a:ea typeface="SimSun" panose="02010600030101010101" pitchFamily="2" charset="-122"/>
              </a:rPr>
              <a:t> , </a:t>
            </a:r>
            <a:r>
              <a:rPr lang="fr-FR" sz="1800" dirty="0">
                <a:effectLst/>
                <a:latin typeface="Times New Roman" panose="02020603050405020304" pitchFamily="18" charset="0"/>
                <a:ea typeface="SimSun" panose="02010600030101010101" pitchFamily="2" charset="-122"/>
              </a:rPr>
              <a:t>ce qui peut aider à identifier les zones dangereuses</a:t>
            </a:r>
            <a:r>
              <a:rPr lang="fr-DZ" sz="1800" dirty="0">
                <a:effectLst/>
                <a:latin typeface="Times New Roman" panose="02020603050405020304" pitchFamily="18" charset="0"/>
                <a:ea typeface="SimSun" panose="02010600030101010101" pitchFamily="2" charset="-122"/>
              </a:rPr>
              <a:t> pour les </a:t>
            </a:r>
            <a:r>
              <a:rPr lang="fr-DZ" sz="1800" dirty="0" err="1">
                <a:effectLst/>
                <a:latin typeface="Times New Roman" panose="02020603050405020304" pitchFamily="18" charset="0"/>
                <a:ea typeface="SimSun" panose="02010600030101010101" pitchFamily="2" charset="-122"/>
              </a:rPr>
              <a:t>employees</a:t>
            </a: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lang="fr-DZ" sz="1800" dirty="0">
              <a:effectLst/>
              <a:latin typeface="Times New Roman" panose="02020603050405020304" pitchFamily="18" charset="0"/>
              <a:ea typeface="SimSun" panose="02010600030101010101" pitchFamily="2" charset="-122"/>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20066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e506378387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e506378387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2f4933e12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2f4933e12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e50637838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e50637838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e50637838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e50637838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457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cxnSp>
        <p:nvCxnSpPr>
          <p:cNvPr id="9" name="Google Shape;9;p2"/>
          <p:cNvCxnSpPr/>
          <p:nvPr/>
        </p:nvCxnSpPr>
        <p:spPr>
          <a:xfrm>
            <a:off x="1972650" y="2767353"/>
            <a:ext cx="6156000" cy="0"/>
          </a:xfrm>
          <a:prstGeom prst="straightConnector1">
            <a:avLst/>
          </a:prstGeom>
          <a:noFill/>
          <a:ln w="9525" cap="flat" cmpd="sng">
            <a:solidFill>
              <a:schemeClr val="accent3"/>
            </a:solidFill>
            <a:prstDash val="solid"/>
            <a:round/>
            <a:headEnd type="none" w="med" len="med"/>
            <a:tailEnd type="none" w="med" len="med"/>
          </a:ln>
        </p:spPr>
      </p:cxnSp>
      <p:sp>
        <p:nvSpPr>
          <p:cNvPr id="10" name="Google Shape;10;p2"/>
          <p:cNvSpPr txBox="1">
            <a:spLocks noGrp="1"/>
          </p:cNvSpPr>
          <p:nvPr>
            <p:ph type="ctrTitle"/>
          </p:nvPr>
        </p:nvSpPr>
        <p:spPr>
          <a:xfrm>
            <a:off x="2560500" y="1144425"/>
            <a:ext cx="4980300" cy="23868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accent3"/>
              </a:buClr>
              <a:buSzPts val="5200"/>
              <a:buNone/>
              <a:defRPr sz="8500">
                <a:solidFill>
                  <a:schemeClr val="accent3"/>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560500" y="3732400"/>
            <a:ext cx="4558800" cy="503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6654050" y="540000"/>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a:off x="6781156" y="1299520"/>
            <a:ext cx="5256563" cy="2544472"/>
            <a:chOff x="4572000" y="2566850"/>
            <a:chExt cx="4727550" cy="2288400"/>
          </a:xfrm>
        </p:grpSpPr>
        <p:sp>
          <p:nvSpPr>
            <p:cNvPr id="14" name="Google Shape;14;p2"/>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a:stCxn id="14"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
        <p:nvSpPr>
          <p:cNvPr id="16" name="Google Shape;16;p2"/>
          <p:cNvSpPr/>
          <p:nvPr/>
        </p:nvSpPr>
        <p:spPr>
          <a:xfrm flipH="1">
            <a:off x="1974750" y="-27675"/>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bg>
      <p:bgPr>
        <a:solidFill>
          <a:schemeClr val="dk1"/>
        </a:solidFill>
        <a:effectLst/>
      </p:bgPr>
    </p:bg>
    <p:spTree>
      <p:nvGrpSpPr>
        <p:cNvPr id="1" name="Shape 319"/>
        <p:cNvGrpSpPr/>
        <p:nvPr/>
      </p:nvGrpSpPr>
      <p:grpSpPr>
        <a:xfrm>
          <a:off x="0" y="0"/>
          <a:ext cx="0" cy="0"/>
          <a:chOff x="0" y="0"/>
          <a:chExt cx="0" cy="0"/>
        </a:xfrm>
      </p:grpSpPr>
      <p:sp>
        <p:nvSpPr>
          <p:cNvPr id="320" name="Google Shape;320;p32"/>
          <p:cNvSpPr/>
          <p:nvPr/>
        </p:nvSpPr>
        <p:spPr>
          <a:xfrm rot="-5400000" flipH="1">
            <a:off x="2550900" y="-1283800"/>
            <a:ext cx="4059900" cy="7711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flipH="1">
            <a:off x="725125" y="564300"/>
            <a:ext cx="3943200" cy="4636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2"/>
          <p:cNvGrpSpPr/>
          <p:nvPr/>
        </p:nvGrpSpPr>
        <p:grpSpPr>
          <a:xfrm rot="-5400000">
            <a:off x="3985226" y="638123"/>
            <a:ext cx="3730530" cy="2454309"/>
            <a:chOff x="4572000" y="2566850"/>
            <a:chExt cx="3478350" cy="2288400"/>
          </a:xfrm>
        </p:grpSpPr>
        <p:sp>
          <p:nvSpPr>
            <p:cNvPr id="323" name="Google Shape;323;p32"/>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 name="Google Shape;324;p32"/>
            <p:cNvCxnSpPr>
              <a:stCxn id="323" idx="2"/>
            </p:cNvCxnSpPr>
            <p:nvPr/>
          </p:nvCxnSpPr>
          <p:spPr>
            <a:xfrm rot="10800000">
              <a:off x="6876300" y="3681200"/>
              <a:ext cx="0" cy="2348100"/>
            </a:xfrm>
            <a:prstGeom prst="straightConnector1">
              <a:avLst/>
            </a:prstGeom>
            <a:noFill/>
            <a:ln w="9525" cap="flat" cmpd="sng">
              <a:solidFill>
                <a:schemeClr val="accent3"/>
              </a:solidFill>
              <a:prstDash val="solid"/>
              <a:round/>
              <a:headEnd type="none" w="med" len="med"/>
              <a:tailEnd type="none" w="med" len="med"/>
            </a:ln>
          </p:spPr>
        </p:cxnSp>
      </p:grpSp>
      <p:sp>
        <p:nvSpPr>
          <p:cNvPr id="325" name="Google Shape;325;p32"/>
          <p:cNvSpPr/>
          <p:nvPr/>
        </p:nvSpPr>
        <p:spPr>
          <a:xfrm flipH="1">
            <a:off x="7077650" y="541850"/>
            <a:ext cx="2709900" cy="2676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rot="5400000" flipH="1">
            <a:off x="1050" y="54871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8094750" y="3123563"/>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1032868" y="564300"/>
            <a:ext cx="296400" cy="29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bg>
      <p:bgPr>
        <a:solidFill>
          <a:schemeClr val="accent3"/>
        </a:solidFill>
        <a:effectLst/>
      </p:bgPr>
    </p:bg>
    <p:spTree>
      <p:nvGrpSpPr>
        <p:cNvPr id="1" name="Shape 329"/>
        <p:cNvGrpSpPr/>
        <p:nvPr/>
      </p:nvGrpSpPr>
      <p:grpSpPr>
        <a:xfrm>
          <a:off x="0" y="0"/>
          <a:ext cx="0" cy="0"/>
          <a:chOff x="0" y="0"/>
          <a:chExt cx="0" cy="0"/>
        </a:xfrm>
      </p:grpSpPr>
      <p:sp>
        <p:nvSpPr>
          <p:cNvPr id="330" name="Google Shape;330;p33"/>
          <p:cNvSpPr/>
          <p:nvPr/>
        </p:nvSpPr>
        <p:spPr>
          <a:xfrm flipH="1">
            <a:off x="3519000" y="564300"/>
            <a:ext cx="2106000" cy="46365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3"/>
          <p:cNvGrpSpPr/>
          <p:nvPr/>
        </p:nvGrpSpPr>
        <p:grpSpPr>
          <a:xfrm>
            <a:off x="5625062" y="1613904"/>
            <a:ext cx="3519047" cy="2315174"/>
            <a:chOff x="4572000" y="2566850"/>
            <a:chExt cx="3478350" cy="2288400"/>
          </a:xfrm>
        </p:grpSpPr>
        <p:sp>
          <p:nvSpPr>
            <p:cNvPr id="332" name="Google Shape;332;p33"/>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 name="Google Shape;333;p33"/>
            <p:cNvCxnSpPr>
              <a:stCxn id="332" idx="2"/>
            </p:cNvCxnSpPr>
            <p:nvPr/>
          </p:nvCxnSpPr>
          <p:spPr>
            <a:xfrm>
              <a:off x="5702250" y="4855250"/>
              <a:ext cx="2348100" cy="0"/>
            </a:xfrm>
            <a:prstGeom prst="straightConnector1">
              <a:avLst/>
            </a:prstGeom>
            <a:noFill/>
            <a:ln w="9525" cap="flat" cmpd="sng">
              <a:solidFill>
                <a:schemeClr val="dk2"/>
              </a:solidFill>
              <a:prstDash val="solid"/>
              <a:round/>
              <a:headEnd type="none" w="med" len="med"/>
              <a:tailEnd type="none" w="med" len="med"/>
            </a:ln>
          </p:spPr>
        </p:cxnSp>
      </p:grpSp>
      <p:sp>
        <p:nvSpPr>
          <p:cNvPr id="334" name="Google Shape;334;p33"/>
          <p:cNvSpPr/>
          <p:nvPr/>
        </p:nvSpPr>
        <p:spPr>
          <a:xfrm rot="5400000" flipH="1">
            <a:off x="6092186" y="3944551"/>
            <a:ext cx="2556300" cy="2525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rot="5400000" flipH="1">
            <a:off x="4195850" y="2172311"/>
            <a:ext cx="1437900" cy="142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flipH="1">
            <a:off x="720000" y="564300"/>
            <a:ext cx="2106000" cy="4685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572850" y="4448100"/>
            <a:ext cx="294300" cy="31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 name="Google Shape;338;p33"/>
          <p:cNvCxnSpPr/>
          <p:nvPr/>
        </p:nvCxnSpPr>
        <p:spPr>
          <a:xfrm>
            <a:off x="9525" y="4603500"/>
            <a:ext cx="35052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33"/>
          <p:cNvCxnSpPr>
            <a:stCxn id="330" idx="3"/>
          </p:cNvCxnSpPr>
          <p:nvPr/>
        </p:nvCxnSpPr>
        <p:spPr>
          <a:xfrm>
            <a:off x="4572000" y="564300"/>
            <a:ext cx="4581300" cy="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33"/>
          <p:cNvSpPr/>
          <p:nvPr/>
        </p:nvSpPr>
        <p:spPr>
          <a:xfrm>
            <a:off x="7810499" y="257550"/>
            <a:ext cx="613500" cy="61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_1_1">
    <p:bg>
      <p:bgPr>
        <a:solidFill>
          <a:schemeClr val="dk1"/>
        </a:solidFill>
        <a:effectLst/>
      </p:bgPr>
    </p:bg>
    <p:spTree>
      <p:nvGrpSpPr>
        <p:cNvPr id="1" name="Shape 341"/>
        <p:cNvGrpSpPr/>
        <p:nvPr/>
      </p:nvGrpSpPr>
      <p:grpSpPr>
        <a:xfrm>
          <a:off x="0" y="0"/>
          <a:ext cx="0" cy="0"/>
          <a:chOff x="0" y="0"/>
          <a:chExt cx="0" cy="0"/>
        </a:xfrm>
      </p:grpSpPr>
      <p:sp>
        <p:nvSpPr>
          <p:cNvPr id="342" name="Google Shape;342;p34"/>
          <p:cNvSpPr/>
          <p:nvPr/>
        </p:nvSpPr>
        <p:spPr>
          <a:xfrm flipH="1">
            <a:off x="704850" y="564300"/>
            <a:ext cx="7734300" cy="2617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3014" y="1782251"/>
            <a:ext cx="4260979" cy="2803061"/>
            <a:chOff x="4572000" y="2566850"/>
            <a:chExt cx="3478350" cy="2288400"/>
          </a:xfrm>
        </p:grpSpPr>
        <p:sp>
          <p:nvSpPr>
            <p:cNvPr id="344" name="Google Shape;344;p34"/>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34"/>
            <p:cNvCxnSpPr>
              <a:stCxn id="344" idx="2"/>
            </p:cNvCxnSpPr>
            <p:nvPr/>
          </p:nvCxnSpPr>
          <p:spPr>
            <a:xfrm>
              <a:off x="5702250" y="4855250"/>
              <a:ext cx="2348100" cy="0"/>
            </a:xfrm>
            <a:prstGeom prst="straightConnector1">
              <a:avLst/>
            </a:prstGeom>
            <a:noFill/>
            <a:ln w="9525" cap="flat" cmpd="sng">
              <a:solidFill>
                <a:schemeClr val="accent3"/>
              </a:solidFill>
              <a:prstDash val="solid"/>
              <a:round/>
              <a:headEnd type="none" w="med" len="med"/>
              <a:tailEnd type="none" w="med" len="med"/>
            </a:ln>
          </p:spPr>
        </p:cxnSp>
      </p:grpSp>
      <p:sp>
        <p:nvSpPr>
          <p:cNvPr id="346" name="Google Shape;346;p34"/>
          <p:cNvSpPr/>
          <p:nvPr/>
        </p:nvSpPr>
        <p:spPr>
          <a:xfrm rot="5400000" flipH="1">
            <a:off x="6338975" y="286348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413249" y="2854775"/>
            <a:ext cx="613500" cy="61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4424850" y="4448075"/>
            <a:ext cx="294300" cy="310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34"/>
          <p:cNvCxnSpPr/>
          <p:nvPr/>
        </p:nvCxnSpPr>
        <p:spPr>
          <a:xfrm>
            <a:off x="9600" y="4603500"/>
            <a:ext cx="4562400" cy="0"/>
          </a:xfrm>
          <a:prstGeom prst="straightConnector1">
            <a:avLst/>
          </a:prstGeom>
          <a:noFill/>
          <a:ln w="9525" cap="flat" cmpd="sng">
            <a:solidFill>
              <a:schemeClr val="accent3"/>
            </a:solidFill>
            <a:prstDash val="solid"/>
            <a:round/>
            <a:headEnd type="none" w="med" len="med"/>
            <a:tailEnd type="none" w="med" len="med"/>
          </a:ln>
        </p:spPr>
      </p:cxnSp>
      <p:sp>
        <p:nvSpPr>
          <p:cNvPr id="350" name="Google Shape;350;p34"/>
          <p:cNvSpPr/>
          <p:nvPr/>
        </p:nvSpPr>
        <p:spPr>
          <a:xfrm flipH="1">
            <a:off x="705000" y="3571875"/>
            <a:ext cx="2343000" cy="16638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3"/>
        </a:solidFill>
        <a:effectLst/>
      </p:bgPr>
    </p:bg>
    <p:spTree>
      <p:nvGrpSpPr>
        <p:cNvPr id="1" name="Shape 143"/>
        <p:cNvGrpSpPr/>
        <p:nvPr/>
      </p:nvGrpSpPr>
      <p:grpSpPr>
        <a:xfrm>
          <a:off x="0" y="0"/>
          <a:ext cx="0" cy="0"/>
          <a:chOff x="0" y="0"/>
          <a:chExt cx="0" cy="0"/>
        </a:xfrm>
      </p:grpSpPr>
      <p:cxnSp>
        <p:nvCxnSpPr>
          <p:cNvPr id="144" name="Google Shape;144;p17"/>
          <p:cNvCxnSpPr/>
          <p:nvPr/>
        </p:nvCxnSpPr>
        <p:spPr>
          <a:xfrm>
            <a:off x="-9175" y="248213"/>
            <a:ext cx="9159300" cy="0"/>
          </a:xfrm>
          <a:prstGeom prst="straightConnector1">
            <a:avLst/>
          </a:prstGeom>
          <a:noFill/>
          <a:ln w="9525" cap="flat" cmpd="sng">
            <a:solidFill>
              <a:schemeClr val="dk2"/>
            </a:solidFill>
            <a:prstDash val="solid"/>
            <a:round/>
            <a:headEnd type="none" w="med" len="med"/>
            <a:tailEnd type="none" w="med" len="med"/>
          </a:ln>
        </p:spPr>
      </p:cxnSp>
      <p:sp>
        <p:nvSpPr>
          <p:cNvPr id="145" name="Google Shape;145;p17"/>
          <p:cNvSpPr/>
          <p:nvPr/>
        </p:nvSpPr>
        <p:spPr>
          <a:xfrm flipH="1">
            <a:off x="7658564" y="3096350"/>
            <a:ext cx="4489800" cy="4435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 name="Google Shape;146;p17"/>
          <p:cNvCxnSpPr/>
          <p:nvPr/>
        </p:nvCxnSpPr>
        <p:spPr>
          <a:xfrm>
            <a:off x="-9150" y="4840575"/>
            <a:ext cx="9143100" cy="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17"/>
          <p:cNvSpPr/>
          <p:nvPr/>
        </p:nvSpPr>
        <p:spPr>
          <a:xfrm>
            <a:off x="-9175" y="1108800"/>
            <a:ext cx="4581300" cy="4034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17"/>
          <p:cNvCxnSpPr/>
          <p:nvPr/>
        </p:nvCxnSpPr>
        <p:spPr>
          <a:xfrm>
            <a:off x="-9150" y="4840575"/>
            <a:ext cx="4585200" cy="0"/>
          </a:xfrm>
          <a:prstGeom prst="straightConnector1">
            <a:avLst/>
          </a:prstGeom>
          <a:noFill/>
          <a:ln w="9525" cap="flat" cmpd="sng">
            <a:solidFill>
              <a:schemeClr val="accent3"/>
            </a:solidFill>
            <a:prstDash val="solid"/>
            <a:round/>
            <a:headEnd type="none" w="med" len="med"/>
            <a:tailEnd type="none" w="med" len="med"/>
          </a:ln>
        </p:spPr>
      </p:cxnSp>
      <p:sp>
        <p:nvSpPr>
          <p:cNvPr id="149" name="Google Shape;149;p17"/>
          <p:cNvSpPr txBox="1">
            <a:spLocks noGrp="1"/>
          </p:cNvSpPr>
          <p:nvPr>
            <p:ph type="subTitle" idx="1"/>
          </p:nvPr>
        </p:nvSpPr>
        <p:spPr>
          <a:xfrm>
            <a:off x="720000" y="2916000"/>
            <a:ext cx="3563100" cy="1182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7"/>
          <p:cNvSpPr txBox="1">
            <a:spLocks noGrp="1"/>
          </p:cNvSpPr>
          <p:nvPr>
            <p:ph type="title"/>
          </p:nvPr>
        </p:nvSpPr>
        <p:spPr>
          <a:xfrm>
            <a:off x="720000" y="2210025"/>
            <a:ext cx="3563100" cy="7059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3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235279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824750" y="1650600"/>
            <a:ext cx="5494500" cy="18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9" name="Google Shape;59;p8"/>
          <p:cNvSpPr/>
          <p:nvPr/>
        </p:nvSpPr>
        <p:spPr>
          <a:xfrm rot="-5400000" flipH="1">
            <a:off x="690762" y="-156760"/>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8"/>
          <p:cNvSpPr/>
          <p:nvPr/>
        </p:nvSpPr>
        <p:spPr>
          <a:xfrm>
            <a:off x="7435975" y="540000"/>
            <a:ext cx="1976100" cy="4789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1" name="Google Shape;61;p8"/>
          <p:cNvCxnSpPr/>
          <p:nvPr/>
        </p:nvCxnSpPr>
        <p:spPr>
          <a:xfrm>
            <a:off x="-9175" y="4603500"/>
            <a:ext cx="9159300" cy="0"/>
          </a:xfrm>
          <a:prstGeom prst="straightConnector1">
            <a:avLst/>
          </a:prstGeom>
          <a:noFill/>
          <a:ln w="9525" cap="flat" cmpd="sng">
            <a:solidFill>
              <a:schemeClr val="accent3"/>
            </a:solidFill>
            <a:prstDash val="solid"/>
            <a:round/>
            <a:headEnd type="none" w="med" len="med"/>
            <a:tailEnd type="none" w="med" len="med"/>
          </a:ln>
        </p:spPr>
      </p:cxnSp>
      <p:grpSp>
        <p:nvGrpSpPr>
          <p:cNvPr id="62" name="Google Shape;62;p8"/>
          <p:cNvGrpSpPr/>
          <p:nvPr/>
        </p:nvGrpSpPr>
        <p:grpSpPr>
          <a:xfrm>
            <a:off x="4" y="-1002325"/>
            <a:ext cx="7744539" cy="1842391"/>
            <a:chOff x="4572000" y="2566850"/>
            <a:chExt cx="9619350" cy="2288400"/>
          </a:xfrm>
        </p:grpSpPr>
        <p:sp>
          <p:nvSpPr>
            <p:cNvPr id="63" name="Google Shape;63;p8"/>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4" name="Google Shape;64;p8"/>
            <p:cNvCxnSpPr>
              <a:stCxn id="63" idx="2"/>
            </p:cNvCxnSpPr>
            <p:nvPr/>
          </p:nvCxnSpPr>
          <p:spPr>
            <a:xfrm>
              <a:off x="5702250" y="4855250"/>
              <a:ext cx="84891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3310891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3"/>
        </a:solidFill>
        <a:effectLst/>
      </p:bgPr>
    </p:bg>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1822387" y="1425675"/>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24"/>
          <p:cNvSpPr txBox="1">
            <a:spLocks noGrp="1"/>
          </p:cNvSpPr>
          <p:nvPr>
            <p:ph type="subTitle" idx="1"/>
          </p:nvPr>
        </p:nvSpPr>
        <p:spPr>
          <a:xfrm>
            <a:off x="1822387" y="2012200"/>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4"/>
          <p:cNvSpPr txBox="1">
            <a:spLocks noGrp="1"/>
          </p:cNvSpPr>
          <p:nvPr>
            <p:ph type="title" idx="2"/>
          </p:nvPr>
        </p:nvSpPr>
        <p:spPr>
          <a:xfrm>
            <a:off x="5164636" y="1425675"/>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24"/>
          <p:cNvSpPr txBox="1">
            <a:spLocks noGrp="1"/>
          </p:cNvSpPr>
          <p:nvPr>
            <p:ph type="subTitle" idx="3"/>
          </p:nvPr>
        </p:nvSpPr>
        <p:spPr>
          <a:xfrm>
            <a:off x="5164636" y="2012200"/>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4"/>
          <p:cNvSpPr txBox="1">
            <a:spLocks noGrp="1"/>
          </p:cNvSpPr>
          <p:nvPr>
            <p:ph type="title" idx="4"/>
          </p:nvPr>
        </p:nvSpPr>
        <p:spPr>
          <a:xfrm>
            <a:off x="1822387" y="3275000"/>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24"/>
          <p:cNvSpPr txBox="1">
            <a:spLocks noGrp="1"/>
          </p:cNvSpPr>
          <p:nvPr>
            <p:ph type="subTitle" idx="5"/>
          </p:nvPr>
        </p:nvSpPr>
        <p:spPr>
          <a:xfrm>
            <a:off x="1822387" y="3861525"/>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4"/>
          <p:cNvSpPr txBox="1">
            <a:spLocks noGrp="1"/>
          </p:cNvSpPr>
          <p:nvPr>
            <p:ph type="title" idx="6"/>
          </p:nvPr>
        </p:nvSpPr>
        <p:spPr>
          <a:xfrm>
            <a:off x="5164636" y="3275000"/>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0" name="Google Shape;220;p24"/>
          <p:cNvSpPr txBox="1">
            <a:spLocks noGrp="1"/>
          </p:cNvSpPr>
          <p:nvPr>
            <p:ph type="subTitle" idx="7"/>
          </p:nvPr>
        </p:nvSpPr>
        <p:spPr>
          <a:xfrm>
            <a:off x="5164636" y="3861525"/>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4"/>
          <p:cNvSpPr txBox="1">
            <a:spLocks noGrp="1"/>
          </p:cNvSpPr>
          <p:nvPr>
            <p:ph type="title" idx="8"/>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22" name="Google Shape;222;p24"/>
          <p:cNvCxnSpPr/>
          <p:nvPr/>
        </p:nvCxnSpPr>
        <p:spPr>
          <a:xfrm>
            <a:off x="-9150" y="4840575"/>
            <a:ext cx="9220800" cy="0"/>
          </a:xfrm>
          <a:prstGeom prst="straightConnector1">
            <a:avLst/>
          </a:prstGeom>
          <a:noFill/>
          <a:ln w="9525" cap="flat" cmpd="sng">
            <a:solidFill>
              <a:schemeClr val="dk2"/>
            </a:solidFill>
            <a:prstDash val="solid"/>
            <a:round/>
            <a:headEnd type="none" w="med" len="med"/>
            <a:tailEnd type="none" w="med" len="med"/>
          </a:ln>
        </p:spPr>
      </p:cxnSp>
      <p:sp>
        <p:nvSpPr>
          <p:cNvPr id="223" name="Google Shape;223;p24"/>
          <p:cNvSpPr/>
          <p:nvPr/>
        </p:nvSpPr>
        <p:spPr>
          <a:xfrm flipH="1">
            <a:off x="8315450" y="1689525"/>
            <a:ext cx="2331900" cy="2303700"/>
          </a:xfrm>
          <a:prstGeom prst="arc">
            <a:avLst>
              <a:gd name="adj1" fmla="val 16200000"/>
              <a:gd name="adj2" fmla="val 5422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24"/>
          <p:cNvSpPr/>
          <p:nvPr/>
        </p:nvSpPr>
        <p:spPr>
          <a:xfrm rot="10800000">
            <a:off x="-780300" y="-158700"/>
            <a:ext cx="1500300" cy="22416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3689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dk1"/>
        </a:solidFill>
        <a:effectLst/>
      </p:bgPr>
    </p:bg>
    <p:spTree>
      <p:nvGrpSpPr>
        <p:cNvPr id="1" name="Shape 319"/>
        <p:cNvGrpSpPr/>
        <p:nvPr/>
      </p:nvGrpSpPr>
      <p:grpSpPr>
        <a:xfrm>
          <a:off x="0" y="0"/>
          <a:ext cx="0" cy="0"/>
          <a:chOff x="0" y="0"/>
          <a:chExt cx="0" cy="0"/>
        </a:xfrm>
      </p:grpSpPr>
      <p:sp>
        <p:nvSpPr>
          <p:cNvPr id="320" name="Google Shape;320;p32"/>
          <p:cNvSpPr/>
          <p:nvPr/>
        </p:nvSpPr>
        <p:spPr>
          <a:xfrm rot="-5400000" flipH="1">
            <a:off x="2550900" y="-1283800"/>
            <a:ext cx="4059900" cy="7711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2"/>
          <p:cNvSpPr/>
          <p:nvPr/>
        </p:nvSpPr>
        <p:spPr>
          <a:xfrm flipH="1">
            <a:off x="725125" y="564300"/>
            <a:ext cx="3943200" cy="4636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2" name="Google Shape;322;p32"/>
          <p:cNvGrpSpPr/>
          <p:nvPr/>
        </p:nvGrpSpPr>
        <p:grpSpPr>
          <a:xfrm rot="-5400000">
            <a:off x="3985226" y="638123"/>
            <a:ext cx="3730530" cy="2454309"/>
            <a:chOff x="4572000" y="2566850"/>
            <a:chExt cx="3478350" cy="2288400"/>
          </a:xfrm>
        </p:grpSpPr>
        <p:sp>
          <p:nvSpPr>
            <p:cNvPr id="323" name="Google Shape;323;p32"/>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24" name="Google Shape;324;p32"/>
            <p:cNvCxnSpPr>
              <a:stCxn id="323" idx="2"/>
            </p:cNvCxnSpPr>
            <p:nvPr/>
          </p:nvCxnSpPr>
          <p:spPr>
            <a:xfrm rot="10800000">
              <a:off x="6876300" y="3681200"/>
              <a:ext cx="0" cy="2348100"/>
            </a:xfrm>
            <a:prstGeom prst="straightConnector1">
              <a:avLst/>
            </a:prstGeom>
            <a:noFill/>
            <a:ln w="9525" cap="flat" cmpd="sng">
              <a:solidFill>
                <a:schemeClr val="accent3"/>
              </a:solidFill>
              <a:prstDash val="solid"/>
              <a:round/>
              <a:headEnd type="none" w="med" len="med"/>
              <a:tailEnd type="none" w="med" len="med"/>
            </a:ln>
          </p:spPr>
        </p:cxnSp>
      </p:grpSp>
      <p:sp>
        <p:nvSpPr>
          <p:cNvPr id="325" name="Google Shape;325;p32"/>
          <p:cNvSpPr/>
          <p:nvPr/>
        </p:nvSpPr>
        <p:spPr>
          <a:xfrm flipH="1">
            <a:off x="7077650" y="541850"/>
            <a:ext cx="2709900" cy="2676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2"/>
          <p:cNvSpPr/>
          <p:nvPr/>
        </p:nvSpPr>
        <p:spPr>
          <a:xfrm rot="5400000" flipH="1">
            <a:off x="1050" y="54871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2"/>
          <p:cNvSpPr/>
          <p:nvPr/>
        </p:nvSpPr>
        <p:spPr>
          <a:xfrm>
            <a:off x="8094750" y="3123563"/>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32"/>
          <p:cNvSpPr/>
          <p:nvPr/>
        </p:nvSpPr>
        <p:spPr>
          <a:xfrm>
            <a:off x="1032868" y="564300"/>
            <a:ext cx="296400" cy="29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2714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3"/>
        </a:solidFill>
        <a:effectLst/>
      </p:bgPr>
    </p:bg>
    <p:spTree>
      <p:nvGrpSpPr>
        <p:cNvPr id="1" name="Shape 329"/>
        <p:cNvGrpSpPr/>
        <p:nvPr/>
      </p:nvGrpSpPr>
      <p:grpSpPr>
        <a:xfrm>
          <a:off x="0" y="0"/>
          <a:ext cx="0" cy="0"/>
          <a:chOff x="0" y="0"/>
          <a:chExt cx="0" cy="0"/>
        </a:xfrm>
      </p:grpSpPr>
      <p:sp>
        <p:nvSpPr>
          <p:cNvPr id="330" name="Google Shape;330;p33"/>
          <p:cNvSpPr/>
          <p:nvPr/>
        </p:nvSpPr>
        <p:spPr>
          <a:xfrm flipH="1">
            <a:off x="3519000" y="564300"/>
            <a:ext cx="2106000" cy="46365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1" name="Google Shape;331;p33"/>
          <p:cNvGrpSpPr/>
          <p:nvPr/>
        </p:nvGrpSpPr>
        <p:grpSpPr>
          <a:xfrm>
            <a:off x="5625062" y="1613904"/>
            <a:ext cx="3519047" cy="2315174"/>
            <a:chOff x="4572000" y="2566850"/>
            <a:chExt cx="3478350" cy="2288400"/>
          </a:xfrm>
        </p:grpSpPr>
        <p:sp>
          <p:nvSpPr>
            <p:cNvPr id="332" name="Google Shape;332;p33"/>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33" name="Google Shape;333;p33"/>
            <p:cNvCxnSpPr>
              <a:stCxn id="332" idx="2"/>
            </p:cNvCxnSpPr>
            <p:nvPr/>
          </p:nvCxnSpPr>
          <p:spPr>
            <a:xfrm>
              <a:off x="5702250" y="4855250"/>
              <a:ext cx="2348100" cy="0"/>
            </a:xfrm>
            <a:prstGeom prst="straightConnector1">
              <a:avLst/>
            </a:prstGeom>
            <a:noFill/>
            <a:ln w="9525" cap="flat" cmpd="sng">
              <a:solidFill>
                <a:schemeClr val="dk2"/>
              </a:solidFill>
              <a:prstDash val="solid"/>
              <a:round/>
              <a:headEnd type="none" w="med" len="med"/>
              <a:tailEnd type="none" w="med" len="med"/>
            </a:ln>
          </p:spPr>
        </p:cxnSp>
      </p:grpSp>
      <p:sp>
        <p:nvSpPr>
          <p:cNvPr id="334" name="Google Shape;334;p33"/>
          <p:cNvSpPr/>
          <p:nvPr/>
        </p:nvSpPr>
        <p:spPr>
          <a:xfrm rot="5400000" flipH="1">
            <a:off x="6092186" y="3944551"/>
            <a:ext cx="2556300" cy="2525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33"/>
          <p:cNvSpPr/>
          <p:nvPr/>
        </p:nvSpPr>
        <p:spPr>
          <a:xfrm rot="5400000" flipH="1">
            <a:off x="4195850" y="2172311"/>
            <a:ext cx="1437900" cy="142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3"/>
          <p:cNvSpPr/>
          <p:nvPr/>
        </p:nvSpPr>
        <p:spPr>
          <a:xfrm flipH="1">
            <a:off x="720000" y="564300"/>
            <a:ext cx="2106000" cy="4685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33"/>
          <p:cNvSpPr/>
          <p:nvPr/>
        </p:nvSpPr>
        <p:spPr>
          <a:xfrm>
            <a:off x="572850" y="4448100"/>
            <a:ext cx="294300" cy="31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38" name="Google Shape;338;p33"/>
          <p:cNvCxnSpPr/>
          <p:nvPr/>
        </p:nvCxnSpPr>
        <p:spPr>
          <a:xfrm>
            <a:off x="9525" y="4603500"/>
            <a:ext cx="35052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33"/>
          <p:cNvCxnSpPr>
            <a:stCxn id="330" idx="3"/>
          </p:cNvCxnSpPr>
          <p:nvPr/>
        </p:nvCxnSpPr>
        <p:spPr>
          <a:xfrm>
            <a:off x="4572000" y="564300"/>
            <a:ext cx="4581300" cy="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33"/>
          <p:cNvSpPr/>
          <p:nvPr/>
        </p:nvSpPr>
        <p:spPr>
          <a:xfrm>
            <a:off x="7810499" y="257550"/>
            <a:ext cx="613500" cy="61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0035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dk1"/>
        </a:solidFill>
        <a:effectLst/>
      </p:bgPr>
    </p:bg>
    <p:spTree>
      <p:nvGrpSpPr>
        <p:cNvPr id="1" name="Shape 341"/>
        <p:cNvGrpSpPr/>
        <p:nvPr/>
      </p:nvGrpSpPr>
      <p:grpSpPr>
        <a:xfrm>
          <a:off x="0" y="0"/>
          <a:ext cx="0" cy="0"/>
          <a:chOff x="0" y="0"/>
          <a:chExt cx="0" cy="0"/>
        </a:xfrm>
      </p:grpSpPr>
      <p:sp>
        <p:nvSpPr>
          <p:cNvPr id="342" name="Google Shape;342;p34"/>
          <p:cNvSpPr/>
          <p:nvPr/>
        </p:nvSpPr>
        <p:spPr>
          <a:xfrm flipH="1">
            <a:off x="704850" y="564300"/>
            <a:ext cx="7734300" cy="2617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3" name="Google Shape;343;p34"/>
          <p:cNvGrpSpPr/>
          <p:nvPr/>
        </p:nvGrpSpPr>
        <p:grpSpPr>
          <a:xfrm>
            <a:off x="4883014" y="1782251"/>
            <a:ext cx="4260979" cy="2803061"/>
            <a:chOff x="4572000" y="2566850"/>
            <a:chExt cx="3478350" cy="2288400"/>
          </a:xfrm>
        </p:grpSpPr>
        <p:sp>
          <p:nvSpPr>
            <p:cNvPr id="344" name="Google Shape;344;p34"/>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45" name="Google Shape;345;p34"/>
            <p:cNvCxnSpPr>
              <a:stCxn id="344" idx="2"/>
            </p:cNvCxnSpPr>
            <p:nvPr/>
          </p:nvCxnSpPr>
          <p:spPr>
            <a:xfrm>
              <a:off x="5702250" y="4855250"/>
              <a:ext cx="2348100" cy="0"/>
            </a:xfrm>
            <a:prstGeom prst="straightConnector1">
              <a:avLst/>
            </a:prstGeom>
            <a:noFill/>
            <a:ln w="9525" cap="flat" cmpd="sng">
              <a:solidFill>
                <a:schemeClr val="accent3"/>
              </a:solidFill>
              <a:prstDash val="solid"/>
              <a:round/>
              <a:headEnd type="none" w="med" len="med"/>
              <a:tailEnd type="none" w="med" len="med"/>
            </a:ln>
          </p:spPr>
        </p:cxnSp>
      </p:grpSp>
      <p:sp>
        <p:nvSpPr>
          <p:cNvPr id="346" name="Google Shape;346;p34"/>
          <p:cNvSpPr/>
          <p:nvPr/>
        </p:nvSpPr>
        <p:spPr>
          <a:xfrm rot="5400000" flipH="1">
            <a:off x="6338975" y="286348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34"/>
          <p:cNvSpPr/>
          <p:nvPr/>
        </p:nvSpPr>
        <p:spPr>
          <a:xfrm>
            <a:off x="413249" y="2854775"/>
            <a:ext cx="613500" cy="61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4"/>
          <p:cNvSpPr/>
          <p:nvPr/>
        </p:nvSpPr>
        <p:spPr>
          <a:xfrm>
            <a:off x="4424850" y="4448075"/>
            <a:ext cx="294300" cy="310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49" name="Google Shape;349;p34"/>
          <p:cNvCxnSpPr/>
          <p:nvPr/>
        </p:nvCxnSpPr>
        <p:spPr>
          <a:xfrm>
            <a:off x="9600" y="4603500"/>
            <a:ext cx="4562400" cy="0"/>
          </a:xfrm>
          <a:prstGeom prst="straightConnector1">
            <a:avLst/>
          </a:prstGeom>
          <a:noFill/>
          <a:ln w="9525" cap="flat" cmpd="sng">
            <a:solidFill>
              <a:schemeClr val="accent3"/>
            </a:solidFill>
            <a:prstDash val="solid"/>
            <a:round/>
            <a:headEnd type="none" w="med" len="med"/>
            <a:tailEnd type="none" w="med" len="med"/>
          </a:ln>
        </p:spPr>
      </p:cxnSp>
      <p:sp>
        <p:nvSpPr>
          <p:cNvPr id="350" name="Google Shape;350;p34"/>
          <p:cNvSpPr/>
          <p:nvPr/>
        </p:nvSpPr>
        <p:spPr>
          <a:xfrm flipH="1">
            <a:off x="705000" y="3571875"/>
            <a:ext cx="2343000" cy="16638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8352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827575" y="2055200"/>
            <a:ext cx="5488800" cy="12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a:solidFill>
                  <a:schemeClr val="accent3"/>
                </a:solidFill>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endParaRPr/>
          </a:p>
        </p:txBody>
      </p:sp>
      <p:sp>
        <p:nvSpPr>
          <p:cNvPr id="19" name="Google Shape;19;p3"/>
          <p:cNvSpPr txBox="1">
            <a:spLocks noGrp="1"/>
          </p:cNvSpPr>
          <p:nvPr>
            <p:ph type="title" idx="2" hasCustomPrompt="1"/>
          </p:nvPr>
        </p:nvSpPr>
        <p:spPr>
          <a:xfrm>
            <a:off x="3950250" y="742375"/>
            <a:ext cx="124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20" name="Google Shape;20;p3"/>
          <p:cNvSpPr txBox="1">
            <a:spLocks noGrp="1"/>
          </p:cNvSpPr>
          <p:nvPr>
            <p:ph type="subTitle" idx="1"/>
          </p:nvPr>
        </p:nvSpPr>
        <p:spPr>
          <a:xfrm>
            <a:off x="2194325" y="3570400"/>
            <a:ext cx="4755300" cy="526500"/>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600"/>
              <a:buFont typeface="Nunito"/>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2pPr>
            <a:lvl3pPr lvl="2"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3pPr>
            <a:lvl4pPr lvl="3"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4pPr>
            <a:lvl5pPr lvl="4"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5pPr>
            <a:lvl6pPr lvl="5"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6pPr>
            <a:lvl7pPr lvl="6"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7pPr>
            <a:lvl8pPr lvl="7"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8pPr>
            <a:lvl9pPr lvl="8"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9pPr>
          </a:lstStyle>
          <a:p>
            <a:endParaRPr/>
          </a:p>
        </p:txBody>
      </p:sp>
      <p:sp>
        <p:nvSpPr>
          <p:cNvPr id="21" name="Google Shape;21;p3"/>
          <p:cNvSpPr/>
          <p:nvPr/>
        </p:nvSpPr>
        <p:spPr>
          <a:xfrm>
            <a:off x="6910650" y="1697975"/>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1974750" y="-27675"/>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rot="-5400000">
            <a:off x="4523481" y="1299520"/>
            <a:ext cx="5256563" cy="2544472"/>
            <a:chOff x="4572000" y="2566850"/>
            <a:chExt cx="4727550" cy="2288400"/>
          </a:xfrm>
        </p:grpSpPr>
        <p:sp>
          <p:nvSpPr>
            <p:cNvPr id="24" name="Google Shape;24;p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3"/>
            <p:cNvCxnSpPr>
              <a:stCxn id="24"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
        <p:nvSpPr>
          <p:cNvPr id="26" name="Google Shape;26;p3"/>
          <p:cNvSpPr/>
          <p:nvPr/>
        </p:nvSpPr>
        <p:spPr>
          <a:xfrm rot="-5400000" flipH="1">
            <a:off x="4591250" y="2670750"/>
            <a:ext cx="2516400" cy="2485500"/>
          </a:xfrm>
          <a:prstGeom prst="arc">
            <a:avLst>
              <a:gd name="adj1" fmla="val 16774737"/>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51"/>
        <p:cNvGrpSpPr/>
        <p:nvPr/>
      </p:nvGrpSpPr>
      <p:grpSpPr>
        <a:xfrm>
          <a:off x="0" y="0"/>
          <a:ext cx="0" cy="0"/>
          <a:chOff x="0" y="0"/>
          <a:chExt cx="0" cy="0"/>
        </a:xfrm>
      </p:grpSpPr>
      <p:sp>
        <p:nvSpPr>
          <p:cNvPr id="52" name="Google Shape;52;p7"/>
          <p:cNvSpPr/>
          <p:nvPr/>
        </p:nvSpPr>
        <p:spPr>
          <a:xfrm>
            <a:off x="1552650" y="1393600"/>
            <a:ext cx="6038700" cy="39240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6165350" y="3918525"/>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txBox="1">
            <a:spLocks noGrp="1"/>
          </p:cNvSpPr>
          <p:nvPr>
            <p:ph type="title"/>
          </p:nvPr>
        </p:nvSpPr>
        <p:spPr>
          <a:xfrm>
            <a:off x="1724025" y="540000"/>
            <a:ext cx="56958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2843775" y="1638300"/>
            <a:ext cx="3456300" cy="29652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Char char="●"/>
              <a:defRPr sz="14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cxnSp>
        <p:nvCxnSpPr>
          <p:cNvPr id="56" name="Google Shape;56;p7"/>
          <p:cNvCxnSpPr/>
          <p:nvPr/>
        </p:nvCxnSpPr>
        <p:spPr>
          <a:xfrm>
            <a:off x="-9150" y="4840575"/>
            <a:ext cx="92292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
        <p:cNvGrpSpPr/>
        <p:nvPr/>
      </p:nvGrpSpPr>
      <p:grpSpPr>
        <a:xfrm>
          <a:off x="0" y="0"/>
          <a:ext cx="0" cy="0"/>
          <a:chOff x="0" y="0"/>
          <a:chExt cx="0" cy="0"/>
        </a:xfrm>
      </p:grpSpPr>
      <p:sp>
        <p:nvSpPr>
          <p:cNvPr id="74" name="Google Shape;74;p10"/>
          <p:cNvSpPr txBox="1">
            <a:spLocks noGrp="1"/>
          </p:cNvSpPr>
          <p:nvPr>
            <p:ph type="title"/>
          </p:nvPr>
        </p:nvSpPr>
        <p:spPr>
          <a:xfrm>
            <a:off x="1759225" y="1641975"/>
            <a:ext cx="5625600" cy="20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75" name="Google Shape;75;p10"/>
          <p:cNvCxnSpPr/>
          <p:nvPr/>
        </p:nvCxnSpPr>
        <p:spPr>
          <a:xfrm rot="10800000">
            <a:off x="8730600" y="-75"/>
            <a:ext cx="0" cy="5285700"/>
          </a:xfrm>
          <a:prstGeom prst="straightConnector1">
            <a:avLst/>
          </a:prstGeom>
          <a:noFill/>
          <a:ln w="9525" cap="flat" cmpd="sng">
            <a:solidFill>
              <a:schemeClr val="dk2"/>
            </a:solidFill>
            <a:prstDash val="solid"/>
            <a:round/>
            <a:headEnd type="none" w="med" len="med"/>
            <a:tailEnd type="none" w="med" len="med"/>
          </a:ln>
        </p:spPr>
      </p:cxnSp>
      <p:sp>
        <p:nvSpPr>
          <p:cNvPr id="76" name="Google Shape;76;p10"/>
          <p:cNvSpPr/>
          <p:nvPr/>
        </p:nvSpPr>
        <p:spPr>
          <a:xfrm rot="10800000">
            <a:off x="7230300" y="0"/>
            <a:ext cx="1500300" cy="16746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p:nvPr/>
        </p:nvSpPr>
        <p:spPr>
          <a:xfrm>
            <a:off x="-378025" y="3348250"/>
            <a:ext cx="1500300" cy="20016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10"/>
          <p:cNvGrpSpPr/>
          <p:nvPr/>
        </p:nvGrpSpPr>
        <p:grpSpPr>
          <a:xfrm flipH="1">
            <a:off x="7" y="2715053"/>
            <a:ext cx="7786195" cy="1609203"/>
            <a:chOff x="4572000" y="2566850"/>
            <a:chExt cx="10689450" cy="2288400"/>
          </a:xfrm>
        </p:grpSpPr>
        <p:sp>
          <p:nvSpPr>
            <p:cNvPr id="79" name="Google Shape;79;p10"/>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10"/>
            <p:cNvCxnSpPr>
              <a:stCxn id="79" idx="2"/>
            </p:cNvCxnSpPr>
            <p:nvPr/>
          </p:nvCxnSpPr>
          <p:spPr>
            <a:xfrm>
              <a:off x="5702250" y="4855250"/>
              <a:ext cx="95592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1"/>
        </a:solid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title"/>
          </p:nvPr>
        </p:nvSpPr>
        <p:spPr>
          <a:xfrm>
            <a:off x="1924713" y="15293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2" hasCustomPrompt="1"/>
          </p:nvPr>
        </p:nvSpPr>
        <p:spPr>
          <a:xfrm>
            <a:off x="848550" y="1730150"/>
            <a:ext cx="900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
          </p:nvPr>
        </p:nvSpPr>
        <p:spPr>
          <a:xfrm>
            <a:off x="1924713" y="203962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3"/>
          </p:nvPr>
        </p:nvSpPr>
        <p:spPr>
          <a:xfrm>
            <a:off x="6087588" y="15293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4" hasCustomPrompt="1"/>
          </p:nvPr>
        </p:nvSpPr>
        <p:spPr>
          <a:xfrm>
            <a:off x="4979300" y="1730150"/>
            <a:ext cx="9735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5"/>
          </p:nvPr>
        </p:nvSpPr>
        <p:spPr>
          <a:xfrm>
            <a:off x="6087588" y="203962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6"/>
          </p:nvPr>
        </p:nvSpPr>
        <p:spPr>
          <a:xfrm>
            <a:off x="1924713" y="30779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cxnSp>
        <p:nvCxnSpPr>
          <p:cNvPr id="97" name="Google Shape;97;p13"/>
          <p:cNvCxnSpPr/>
          <p:nvPr/>
        </p:nvCxnSpPr>
        <p:spPr>
          <a:xfrm>
            <a:off x="-9150" y="2796000"/>
            <a:ext cx="9143100" cy="0"/>
          </a:xfrm>
          <a:prstGeom prst="straightConnector1">
            <a:avLst/>
          </a:prstGeom>
          <a:noFill/>
          <a:ln w="9525" cap="flat" cmpd="sng">
            <a:solidFill>
              <a:schemeClr val="accent3"/>
            </a:solidFill>
            <a:prstDash val="solid"/>
            <a:round/>
            <a:headEnd type="none" w="med" len="med"/>
            <a:tailEnd type="none" w="med" len="med"/>
          </a:ln>
        </p:spPr>
      </p:cxnSp>
      <p:grpSp>
        <p:nvGrpSpPr>
          <p:cNvPr id="98" name="Google Shape;98;p13"/>
          <p:cNvGrpSpPr/>
          <p:nvPr/>
        </p:nvGrpSpPr>
        <p:grpSpPr>
          <a:xfrm rot="-5400000">
            <a:off x="1465858" y="2059830"/>
            <a:ext cx="3863406" cy="2318378"/>
            <a:chOff x="4572000" y="2566850"/>
            <a:chExt cx="3813450" cy="2288400"/>
          </a:xfrm>
        </p:grpSpPr>
        <p:sp>
          <p:nvSpPr>
            <p:cNvPr id="99" name="Google Shape;99;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13"/>
            <p:cNvCxnSpPr>
              <a:stCxn id="99" idx="2"/>
            </p:cNvCxnSpPr>
            <p:nvPr/>
          </p:nvCxnSpPr>
          <p:spPr>
            <a:xfrm rot="10800000">
              <a:off x="7043850" y="3513650"/>
              <a:ext cx="0" cy="2683200"/>
            </a:xfrm>
            <a:prstGeom prst="straightConnector1">
              <a:avLst/>
            </a:prstGeom>
            <a:noFill/>
            <a:ln w="9525" cap="flat" cmpd="sng">
              <a:solidFill>
                <a:schemeClr val="accent3"/>
              </a:solidFill>
              <a:prstDash val="solid"/>
              <a:round/>
              <a:headEnd type="none" w="med" len="med"/>
              <a:tailEnd type="none" w="med" len="med"/>
            </a:ln>
          </p:spPr>
        </p:cxnSp>
      </p:grpSp>
      <p:sp>
        <p:nvSpPr>
          <p:cNvPr id="101" name="Google Shape;101;p13"/>
          <p:cNvSpPr txBox="1">
            <a:spLocks noGrp="1"/>
          </p:cNvSpPr>
          <p:nvPr>
            <p:ph type="title" idx="7" hasCustomPrompt="1"/>
          </p:nvPr>
        </p:nvSpPr>
        <p:spPr>
          <a:xfrm>
            <a:off x="801000" y="3316125"/>
            <a:ext cx="9951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8"/>
          </p:nvPr>
        </p:nvSpPr>
        <p:spPr>
          <a:xfrm>
            <a:off x="1924713" y="358827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9"/>
          </p:nvPr>
        </p:nvSpPr>
        <p:spPr>
          <a:xfrm>
            <a:off x="6087588" y="30779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 name="Google Shape;104;p13"/>
          <p:cNvSpPr txBox="1">
            <a:spLocks noGrp="1"/>
          </p:cNvSpPr>
          <p:nvPr>
            <p:ph type="title" idx="13" hasCustomPrompt="1"/>
          </p:nvPr>
        </p:nvSpPr>
        <p:spPr>
          <a:xfrm>
            <a:off x="4979301" y="3316125"/>
            <a:ext cx="9735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4"/>
          </p:nvPr>
        </p:nvSpPr>
        <p:spPr>
          <a:xfrm>
            <a:off x="6087588" y="358827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3"/>
          <p:cNvSpPr txBox="1">
            <a:spLocks noGrp="1"/>
          </p:cNvSpPr>
          <p:nvPr>
            <p:ph type="title" idx="15"/>
          </p:nvPr>
        </p:nvSpPr>
        <p:spPr>
          <a:xfrm>
            <a:off x="1511125" y="540000"/>
            <a:ext cx="61218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7" name="Google Shape;107;p13"/>
          <p:cNvGrpSpPr/>
          <p:nvPr/>
        </p:nvGrpSpPr>
        <p:grpSpPr>
          <a:xfrm rot="5400000">
            <a:off x="-514424" y="901469"/>
            <a:ext cx="4163168" cy="2303961"/>
            <a:chOff x="4572000" y="2566850"/>
            <a:chExt cx="4135050" cy="2288400"/>
          </a:xfrm>
        </p:grpSpPr>
        <p:sp>
          <p:nvSpPr>
            <p:cNvPr id="108" name="Google Shape;108;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 name="Google Shape;109;p13"/>
            <p:cNvCxnSpPr>
              <a:stCxn id="108" idx="2"/>
            </p:cNvCxnSpPr>
            <p:nvPr/>
          </p:nvCxnSpPr>
          <p:spPr>
            <a:xfrm rot="10800000">
              <a:off x="7204650" y="3352850"/>
              <a:ext cx="0" cy="3004800"/>
            </a:xfrm>
            <a:prstGeom prst="straightConnector1">
              <a:avLst/>
            </a:prstGeom>
            <a:noFill/>
            <a:ln w="9525" cap="flat" cmpd="sng">
              <a:solidFill>
                <a:schemeClr val="accent3"/>
              </a:solidFill>
              <a:prstDash val="solid"/>
              <a:round/>
              <a:headEnd type="none" w="med" len="med"/>
              <a:tailEnd type="none" w="med" len="med"/>
            </a:ln>
          </p:spPr>
        </p:cxnSp>
      </p:grpSp>
      <p:grpSp>
        <p:nvGrpSpPr>
          <p:cNvPr id="110" name="Google Shape;110;p13"/>
          <p:cNvGrpSpPr/>
          <p:nvPr/>
        </p:nvGrpSpPr>
        <p:grpSpPr>
          <a:xfrm rot="-5400000" flipH="1">
            <a:off x="5269125" y="1711275"/>
            <a:ext cx="4630950" cy="2288400"/>
            <a:chOff x="4572000" y="2566850"/>
            <a:chExt cx="4630950" cy="2288400"/>
          </a:xfrm>
        </p:grpSpPr>
        <p:sp>
          <p:nvSpPr>
            <p:cNvPr id="111" name="Google Shape;111;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13"/>
            <p:cNvCxnSpPr>
              <a:stCxn id="111" idx="2"/>
            </p:cNvCxnSpPr>
            <p:nvPr/>
          </p:nvCxnSpPr>
          <p:spPr>
            <a:xfrm rot="10800000">
              <a:off x="7452600" y="3104900"/>
              <a:ext cx="0" cy="3500700"/>
            </a:xfrm>
            <a:prstGeom prst="straightConnector1">
              <a:avLst/>
            </a:prstGeom>
            <a:noFill/>
            <a:ln w="9525" cap="flat" cmpd="sng">
              <a:solidFill>
                <a:schemeClr val="accent3"/>
              </a:solidFill>
              <a:prstDash val="solid"/>
              <a:round/>
              <a:headEnd type="none" w="med" len="med"/>
              <a:tailEnd type="none" w="med" len="med"/>
            </a:ln>
          </p:spPr>
        </p:cxnSp>
      </p:grpSp>
      <p:sp>
        <p:nvSpPr>
          <p:cNvPr id="113" name="Google Shape;113;p13"/>
          <p:cNvSpPr/>
          <p:nvPr/>
        </p:nvSpPr>
        <p:spPr>
          <a:xfrm>
            <a:off x="8140200" y="669900"/>
            <a:ext cx="283800" cy="28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283750" y="4461600"/>
            <a:ext cx="283800" cy="28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
    <p:bg>
      <p:bgPr>
        <a:solidFill>
          <a:schemeClr val="accent3"/>
        </a:solidFill>
        <a:effectLst/>
      </p:bgPr>
    </p:bg>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913050"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2"/>
          <p:cNvSpPr txBox="1">
            <a:spLocks noGrp="1"/>
          </p:cNvSpPr>
          <p:nvPr>
            <p:ph type="subTitle" idx="1"/>
          </p:nvPr>
        </p:nvSpPr>
        <p:spPr>
          <a:xfrm>
            <a:off x="913050"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2"/>
          <p:cNvSpPr txBox="1">
            <a:spLocks noGrp="1"/>
          </p:cNvSpPr>
          <p:nvPr>
            <p:ph type="title" idx="2"/>
          </p:nvPr>
        </p:nvSpPr>
        <p:spPr>
          <a:xfrm>
            <a:off x="3523949"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2"/>
          <p:cNvSpPr txBox="1">
            <a:spLocks noGrp="1"/>
          </p:cNvSpPr>
          <p:nvPr>
            <p:ph type="subTitle" idx="3"/>
          </p:nvPr>
        </p:nvSpPr>
        <p:spPr>
          <a:xfrm>
            <a:off x="3523949"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2"/>
          <p:cNvSpPr txBox="1">
            <a:spLocks noGrp="1"/>
          </p:cNvSpPr>
          <p:nvPr>
            <p:ph type="title" idx="4"/>
          </p:nvPr>
        </p:nvSpPr>
        <p:spPr>
          <a:xfrm>
            <a:off x="6134850"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2"/>
          <p:cNvSpPr txBox="1">
            <a:spLocks noGrp="1"/>
          </p:cNvSpPr>
          <p:nvPr>
            <p:ph type="subTitle" idx="5"/>
          </p:nvPr>
        </p:nvSpPr>
        <p:spPr>
          <a:xfrm>
            <a:off x="6134850"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2"/>
          <p:cNvSpPr txBox="1">
            <a:spLocks noGrp="1"/>
          </p:cNvSpPr>
          <p:nvPr>
            <p:ph type="title" idx="6"/>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2"/>
          <p:cNvSpPr/>
          <p:nvPr/>
        </p:nvSpPr>
        <p:spPr>
          <a:xfrm>
            <a:off x="-937750" y="3918525"/>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22"/>
          <p:cNvCxnSpPr/>
          <p:nvPr/>
        </p:nvCxnSpPr>
        <p:spPr>
          <a:xfrm>
            <a:off x="-9150" y="4840575"/>
            <a:ext cx="9200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CUSTOM_4_1">
    <p:bg>
      <p:bgPr>
        <a:solidFill>
          <a:schemeClr val="accent3"/>
        </a:solidFill>
        <a:effectLst/>
      </p:bgPr>
    </p:bg>
    <p:spTree>
      <p:nvGrpSpPr>
        <p:cNvPr id="1" name="Shape 225"/>
        <p:cNvGrpSpPr/>
        <p:nvPr/>
      </p:nvGrpSpPr>
      <p:grpSpPr>
        <a:xfrm>
          <a:off x="0" y="0"/>
          <a:ext cx="0" cy="0"/>
          <a:chOff x="0" y="0"/>
          <a:chExt cx="0" cy="0"/>
        </a:xfrm>
      </p:grpSpPr>
      <p:sp>
        <p:nvSpPr>
          <p:cNvPr id="226" name="Google Shape;226;p25"/>
          <p:cNvSpPr/>
          <p:nvPr/>
        </p:nvSpPr>
        <p:spPr>
          <a:xfrm>
            <a:off x="652925"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a:off x="4573958"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6534475"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2613429"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25"/>
          <p:cNvCxnSpPr/>
          <p:nvPr/>
        </p:nvCxnSpPr>
        <p:spPr>
          <a:xfrm>
            <a:off x="-8975" y="4832725"/>
            <a:ext cx="9170700" cy="8700"/>
          </a:xfrm>
          <a:prstGeom prst="straightConnector1">
            <a:avLst/>
          </a:prstGeom>
          <a:noFill/>
          <a:ln w="9525" cap="flat" cmpd="sng">
            <a:solidFill>
              <a:schemeClr val="dk2"/>
            </a:solidFill>
            <a:prstDash val="solid"/>
            <a:round/>
            <a:headEnd type="none" w="med" len="med"/>
            <a:tailEnd type="none" w="med" len="med"/>
          </a:ln>
        </p:spPr>
      </p:cxnSp>
      <p:sp>
        <p:nvSpPr>
          <p:cNvPr id="231" name="Google Shape;231;p25"/>
          <p:cNvSpPr txBox="1">
            <a:spLocks noGrp="1"/>
          </p:cNvSpPr>
          <p:nvPr>
            <p:ph type="title"/>
          </p:nvPr>
        </p:nvSpPr>
        <p:spPr>
          <a:xfrm>
            <a:off x="723425" y="2830925"/>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2" name="Google Shape;232;p25"/>
          <p:cNvSpPr txBox="1">
            <a:spLocks noGrp="1"/>
          </p:cNvSpPr>
          <p:nvPr>
            <p:ph type="subTitle" idx="1"/>
          </p:nvPr>
        </p:nvSpPr>
        <p:spPr>
          <a:xfrm>
            <a:off x="723425" y="3417450"/>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5"/>
          <p:cNvSpPr txBox="1">
            <a:spLocks noGrp="1"/>
          </p:cNvSpPr>
          <p:nvPr>
            <p:ph type="title" idx="2"/>
          </p:nvPr>
        </p:nvSpPr>
        <p:spPr>
          <a:xfrm>
            <a:off x="4644458" y="2830925"/>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4" name="Google Shape;234;p25"/>
          <p:cNvSpPr txBox="1">
            <a:spLocks noGrp="1"/>
          </p:cNvSpPr>
          <p:nvPr>
            <p:ph type="subTitle" idx="3"/>
          </p:nvPr>
        </p:nvSpPr>
        <p:spPr>
          <a:xfrm>
            <a:off x="4644458" y="3417450"/>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25"/>
          <p:cNvSpPr txBox="1">
            <a:spLocks noGrp="1"/>
          </p:cNvSpPr>
          <p:nvPr>
            <p:ph type="title" idx="4"/>
          </p:nvPr>
        </p:nvSpPr>
        <p:spPr>
          <a:xfrm>
            <a:off x="2683942" y="2830938"/>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6" name="Google Shape;236;p25"/>
          <p:cNvSpPr txBox="1">
            <a:spLocks noGrp="1"/>
          </p:cNvSpPr>
          <p:nvPr>
            <p:ph type="subTitle" idx="5"/>
          </p:nvPr>
        </p:nvSpPr>
        <p:spPr>
          <a:xfrm>
            <a:off x="2683942" y="3417463"/>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25"/>
          <p:cNvSpPr txBox="1">
            <a:spLocks noGrp="1"/>
          </p:cNvSpPr>
          <p:nvPr>
            <p:ph type="title" idx="6"/>
          </p:nvPr>
        </p:nvSpPr>
        <p:spPr>
          <a:xfrm>
            <a:off x="6604975" y="2830925"/>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25"/>
          <p:cNvSpPr txBox="1">
            <a:spLocks noGrp="1"/>
          </p:cNvSpPr>
          <p:nvPr>
            <p:ph type="subTitle" idx="7"/>
          </p:nvPr>
        </p:nvSpPr>
        <p:spPr>
          <a:xfrm>
            <a:off x="6604975" y="3417450"/>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5"/>
          <p:cNvSpPr txBox="1">
            <a:spLocks noGrp="1"/>
          </p:cNvSpPr>
          <p:nvPr>
            <p:ph type="title" idx="8"/>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0" name="Google Shape;240;p25"/>
          <p:cNvSpPr/>
          <p:nvPr/>
        </p:nvSpPr>
        <p:spPr>
          <a:xfrm>
            <a:off x="7692025" y="4115575"/>
            <a:ext cx="1469700" cy="1451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25"/>
          <p:cNvCxnSpPr/>
          <p:nvPr/>
        </p:nvCxnSpPr>
        <p:spPr>
          <a:xfrm>
            <a:off x="-9150" y="256350"/>
            <a:ext cx="9143100" cy="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25"/>
          <p:cNvSpPr/>
          <p:nvPr/>
        </p:nvSpPr>
        <p:spPr>
          <a:xfrm rot="-5400000">
            <a:off x="-17175" y="4103000"/>
            <a:ext cx="1469700" cy="14520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9">
    <p:bg>
      <p:bgPr>
        <a:solidFill>
          <a:schemeClr val="accent3"/>
        </a:solidFill>
        <a:effectLst/>
      </p:bgPr>
    </p:bg>
    <p:spTree>
      <p:nvGrpSpPr>
        <p:cNvPr id="1" name="Shape 278"/>
        <p:cNvGrpSpPr/>
        <p:nvPr/>
      </p:nvGrpSpPr>
      <p:grpSpPr>
        <a:xfrm>
          <a:off x="0" y="0"/>
          <a:ext cx="0" cy="0"/>
          <a:chOff x="0" y="0"/>
          <a:chExt cx="0" cy="0"/>
        </a:xfrm>
      </p:grpSpPr>
      <p:grpSp>
        <p:nvGrpSpPr>
          <p:cNvPr id="279" name="Google Shape;279;p28"/>
          <p:cNvGrpSpPr/>
          <p:nvPr/>
        </p:nvGrpSpPr>
        <p:grpSpPr>
          <a:xfrm rot="10800000">
            <a:off x="-58393" y="278409"/>
            <a:ext cx="9220108" cy="1863902"/>
            <a:chOff x="4572000" y="2566850"/>
            <a:chExt cx="11453550" cy="2288400"/>
          </a:xfrm>
        </p:grpSpPr>
        <p:sp>
          <p:nvSpPr>
            <p:cNvPr id="280" name="Google Shape;280;p28"/>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 name="Google Shape;281;p28"/>
            <p:cNvCxnSpPr>
              <a:stCxn id="280" idx="2"/>
            </p:cNvCxnSpPr>
            <p:nvPr/>
          </p:nvCxnSpPr>
          <p:spPr>
            <a:xfrm>
              <a:off x="5702250" y="4855250"/>
              <a:ext cx="10323300" cy="0"/>
            </a:xfrm>
            <a:prstGeom prst="straightConnector1">
              <a:avLst/>
            </a:prstGeom>
            <a:noFill/>
            <a:ln w="9525" cap="flat" cmpd="sng">
              <a:solidFill>
                <a:schemeClr val="dk2"/>
              </a:solidFill>
              <a:prstDash val="solid"/>
              <a:round/>
              <a:headEnd type="none" w="med" len="med"/>
              <a:tailEnd type="none" w="med" len="med"/>
            </a:ln>
          </p:spPr>
        </p:cxnSp>
      </p:grpSp>
      <p:sp>
        <p:nvSpPr>
          <p:cNvPr id="282" name="Google Shape;282;p28"/>
          <p:cNvSpPr txBox="1">
            <a:spLocks noGrp="1"/>
          </p:cNvSpPr>
          <p:nvPr>
            <p:ph type="title"/>
          </p:nvPr>
        </p:nvSpPr>
        <p:spPr>
          <a:xfrm>
            <a:off x="1969550" y="540000"/>
            <a:ext cx="5205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3" name="Google Shape;283;p28"/>
          <p:cNvSpPr/>
          <p:nvPr/>
        </p:nvSpPr>
        <p:spPr>
          <a:xfrm>
            <a:off x="-1820844" y="3721775"/>
            <a:ext cx="3119100" cy="3081300"/>
          </a:xfrm>
          <a:prstGeom prst="arc">
            <a:avLst>
              <a:gd name="adj1" fmla="val 162001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4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Tenor Sans"/>
              <a:buNone/>
              <a:defRPr sz="3300">
                <a:solidFill>
                  <a:schemeClr val="dk1"/>
                </a:solidFill>
                <a:latin typeface="Tenor Sans"/>
                <a:ea typeface="Tenor Sans"/>
                <a:cs typeface="Tenor Sans"/>
                <a:sym typeface="Tenor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58" r:id="rId5"/>
    <p:sldLayoutId id="2147483659" r:id="rId6"/>
    <p:sldLayoutId id="2147483668" r:id="rId7"/>
    <p:sldLayoutId id="2147483671" r:id="rId8"/>
    <p:sldLayoutId id="2147483674" r:id="rId9"/>
    <p:sldLayoutId id="2147483678" r:id="rId10"/>
    <p:sldLayoutId id="2147483679" r:id="rId11"/>
    <p:sldLayoutId id="2147483680" r:id="rId12"/>
    <p:sldLayoutId id="2147483683" r:id="rId1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4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Tenor Sans"/>
              <a:buNone/>
              <a:defRPr sz="3300">
                <a:solidFill>
                  <a:schemeClr val="dk1"/>
                </a:solidFill>
                <a:latin typeface="Tenor Sans"/>
                <a:ea typeface="Tenor Sans"/>
                <a:cs typeface="Tenor Sans"/>
                <a:sym typeface="Tenor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2561105375"/>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38.png"/><Relationship Id="rId5" Type="http://schemas.microsoft.com/office/2007/relationships/hdphoto" Target="../media/hdphoto2.wdp"/><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8"/>
        <p:cNvGrpSpPr/>
        <p:nvPr/>
      </p:nvGrpSpPr>
      <p:grpSpPr>
        <a:xfrm>
          <a:off x="0" y="0"/>
          <a:ext cx="0" cy="0"/>
          <a:chOff x="0" y="0"/>
          <a:chExt cx="0" cy="0"/>
        </a:xfrm>
      </p:grpSpPr>
      <p:sp>
        <p:nvSpPr>
          <p:cNvPr id="360" name="Google Shape;360;p37"/>
          <p:cNvSpPr txBox="1">
            <a:spLocks noGrp="1"/>
          </p:cNvSpPr>
          <p:nvPr>
            <p:ph type="ctrTitle"/>
          </p:nvPr>
        </p:nvSpPr>
        <p:spPr>
          <a:xfrm>
            <a:off x="2560500" y="1144425"/>
            <a:ext cx="4980300" cy="2386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5000" dirty="0">
                <a:solidFill>
                  <a:schemeClr val="accent3"/>
                </a:solidFill>
              </a:rPr>
              <a:t>Compagnie</a:t>
            </a:r>
            <a:r>
              <a:rPr lang="en" sz="5000" dirty="0">
                <a:solidFill>
                  <a:schemeClr val="accent3"/>
                </a:solidFill>
              </a:rPr>
              <a:t> </a:t>
            </a:r>
            <a:br>
              <a:rPr lang="en" sz="5000" dirty="0">
                <a:solidFill>
                  <a:schemeClr val="accent3"/>
                </a:solidFill>
              </a:rPr>
            </a:br>
            <a:r>
              <a:rPr lang="fr-FR" sz="5000" dirty="0">
                <a:solidFill>
                  <a:schemeClr val="accent3"/>
                </a:solidFill>
              </a:rPr>
              <a:t>Alpha</a:t>
            </a:r>
            <a:endParaRPr sz="3000" dirty="0">
              <a:solidFill>
                <a:schemeClr val="accent3"/>
              </a:solidFill>
            </a:endParaRPr>
          </a:p>
          <a:p>
            <a:pPr marL="0" lvl="0" indent="0" algn="l" rtl="0">
              <a:spcBef>
                <a:spcPts val="0"/>
              </a:spcBef>
              <a:spcAft>
                <a:spcPts val="0"/>
              </a:spcAft>
              <a:buNone/>
            </a:pPr>
            <a:endParaRPr sz="3000" dirty="0">
              <a:solidFill>
                <a:schemeClr val="accent3"/>
              </a:solidFill>
            </a:endParaRPr>
          </a:p>
          <a:p>
            <a:pPr marL="0" lvl="0" indent="0" algn="l" rtl="0">
              <a:spcBef>
                <a:spcPts val="0"/>
              </a:spcBef>
              <a:spcAft>
                <a:spcPts val="0"/>
              </a:spcAft>
              <a:buNone/>
            </a:pPr>
            <a:r>
              <a:rPr lang="en" sz="3000" dirty="0">
                <a:solidFill>
                  <a:schemeClr val="accent3"/>
                </a:solidFill>
              </a:rPr>
              <a:t>PROJET </a:t>
            </a:r>
            <a:r>
              <a:rPr lang="fr-FR" sz="3000" dirty="0">
                <a:solidFill>
                  <a:schemeClr val="accent3"/>
                </a:solidFill>
              </a:rPr>
              <a:t>MINIER</a:t>
            </a:r>
            <a:endParaRPr sz="3000" dirty="0">
              <a:solidFill>
                <a:schemeClr val="accent3"/>
              </a:solidFill>
            </a:endParaRPr>
          </a:p>
        </p:txBody>
      </p:sp>
      <p:cxnSp>
        <p:nvCxnSpPr>
          <p:cNvPr id="362" name="Google Shape;362;p37"/>
          <p:cNvCxnSpPr>
            <a:cxnSpLocks/>
          </p:cNvCxnSpPr>
          <p:nvPr/>
        </p:nvCxnSpPr>
        <p:spPr>
          <a:xfrm>
            <a:off x="-780440" y="3080100"/>
            <a:ext cx="811800" cy="428797"/>
          </a:xfrm>
          <a:prstGeom prst="straightConnector1">
            <a:avLst/>
          </a:prstGeom>
          <a:noFill/>
          <a:ln w="9525" cap="flat" cmpd="sng">
            <a:solidFill>
              <a:schemeClr val="accent3"/>
            </a:solidFill>
            <a:prstDash val="solid"/>
            <a:round/>
            <a:headEnd type="none" w="med" len="med"/>
            <a:tailEnd type="none" w="med" len="med"/>
          </a:ln>
        </p:spPr>
      </p:cxnSp>
      <p:sp>
        <p:nvSpPr>
          <p:cNvPr id="363" name="Google Shape;363;p37"/>
          <p:cNvSpPr/>
          <p:nvPr/>
        </p:nvSpPr>
        <p:spPr>
          <a:xfrm>
            <a:off x="730930" y="1966071"/>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8755972" y="3388730"/>
            <a:ext cx="279900" cy="27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37"/>
          <p:cNvCxnSpPr>
            <a:cxnSpLocks/>
          </p:cNvCxnSpPr>
          <p:nvPr/>
        </p:nvCxnSpPr>
        <p:spPr>
          <a:xfrm flipV="1">
            <a:off x="31360" y="1"/>
            <a:ext cx="1011221" cy="2169041"/>
          </a:xfrm>
          <a:prstGeom prst="straightConnector1">
            <a:avLst/>
          </a:prstGeom>
          <a:noFill/>
          <a:ln w="9525" cap="flat" cmpd="sng">
            <a:solidFill>
              <a:schemeClr val="accent3"/>
            </a:solidFill>
            <a:prstDash val="solid"/>
            <a:round/>
            <a:headEnd type="none" w="med" len="med"/>
            <a:tailEnd type="none" w="med" len="med"/>
          </a:ln>
        </p:spPr>
      </p:cxnSp>
      <p:cxnSp>
        <p:nvCxnSpPr>
          <p:cNvPr id="366" name="Google Shape;366;p37"/>
          <p:cNvCxnSpPr>
            <a:cxnSpLocks/>
          </p:cNvCxnSpPr>
          <p:nvPr/>
        </p:nvCxnSpPr>
        <p:spPr>
          <a:xfrm>
            <a:off x="1070162" y="5143500"/>
            <a:ext cx="332048" cy="576900"/>
          </a:xfrm>
          <a:prstGeom prst="straightConnector1">
            <a:avLst/>
          </a:prstGeom>
          <a:noFill/>
          <a:ln w="9525" cap="flat" cmpd="sng">
            <a:solidFill>
              <a:schemeClr val="accent3"/>
            </a:solidFill>
            <a:prstDash val="solid"/>
            <a:round/>
            <a:headEnd type="none" w="med" len="med"/>
            <a:tailEnd type="none" w="med" len="med"/>
          </a:ln>
        </p:spPr>
      </p:cxnSp>
      <p:sp>
        <p:nvSpPr>
          <p:cNvPr id="8" name="TextBox 7">
            <a:extLst>
              <a:ext uri="{FF2B5EF4-FFF2-40B4-BE49-F238E27FC236}">
                <a16:creationId xmlns:a16="http://schemas.microsoft.com/office/drawing/2014/main" id="{87F2C755-29DA-42FF-A5B3-365966F7010C}"/>
              </a:ext>
            </a:extLst>
          </p:cNvPr>
          <p:cNvSpPr txBox="1"/>
          <p:nvPr/>
        </p:nvSpPr>
        <p:spPr>
          <a:xfrm>
            <a:off x="2813678" y="3823750"/>
            <a:ext cx="2467159" cy="923330"/>
          </a:xfrm>
          <a:prstGeom prst="rect">
            <a:avLst/>
          </a:prstGeom>
          <a:noFill/>
        </p:spPr>
        <p:txBody>
          <a:bodyPr wrap="square" rtlCol="0">
            <a:spAutoFit/>
          </a:bodyPr>
          <a:lstStyle/>
          <a:p>
            <a:pPr>
              <a:buClr>
                <a:srgbClr val="52658F"/>
              </a:buClr>
              <a:buSzPts val="1400"/>
            </a:pPr>
            <a:r>
              <a:rPr lang="en-US" sz="1800" dirty="0">
                <a:solidFill>
                  <a:srgbClr val="F7F5E6"/>
                </a:solidFill>
                <a:latin typeface="Nunito"/>
                <a:sym typeface="Nunito"/>
              </a:rPr>
              <a:t>ESSAKINE Ibrahim</a:t>
            </a:r>
          </a:p>
          <a:p>
            <a:pPr lvl="0">
              <a:buClr>
                <a:srgbClr val="52658F"/>
              </a:buClr>
              <a:buSzPts val="1400"/>
            </a:pPr>
            <a:r>
              <a:rPr lang="en-US" sz="1800" dirty="0">
                <a:solidFill>
                  <a:srgbClr val="F7F5E6"/>
                </a:solidFill>
                <a:latin typeface="Nunito"/>
                <a:sym typeface="Nunito"/>
              </a:rPr>
              <a:t>LAMHAMDI Anouar</a:t>
            </a:r>
          </a:p>
          <a:p>
            <a:pPr lvl="0">
              <a:buClr>
                <a:srgbClr val="52658F"/>
              </a:buClr>
              <a:buSzPts val="1400"/>
            </a:pPr>
            <a:r>
              <a:rPr lang="en-US" sz="1800" dirty="0">
                <a:solidFill>
                  <a:srgbClr val="F7F5E6"/>
                </a:solidFill>
                <a:latin typeface="Nunito"/>
                <a:sym typeface="Nunito"/>
              </a:rPr>
              <a:t>OUHAGUA Omar</a:t>
            </a:r>
          </a:p>
        </p:txBody>
      </p:sp>
      <p:sp>
        <p:nvSpPr>
          <p:cNvPr id="9" name="TextBox 8">
            <a:extLst>
              <a:ext uri="{FF2B5EF4-FFF2-40B4-BE49-F238E27FC236}">
                <a16:creationId xmlns:a16="http://schemas.microsoft.com/office/drawing/2014/main" id="{20E0330D-B0CE-4349-BA72-4F99730FEEAA}"/>
              </a:ext>
            </a:extLst>
          </p:cNvPr>
          <p:cNvSpPr txBox="1"/>
          <p:nvPr/>
        </p:nvSpPr>
        <p:spPr>
          <a:xfrm>
            <a:off x="141032" y="3299298"/>
            <a:ext cx="2190307" cy="369332"/>
          </a:xfrm>
          <a:prstGeom prst="rect">
            <a:avLst/>
          </a:prstGeom>
          <a:noFill/>
        </p:spPr>
        <p:txBody>
          <a:bodyPr wrap="square" rtlCol="0">
            <a:spAutoFit/>
          </a:bodyPr>
          <a:lstStyle/>
          <a:p>
            <a:r>
              <a:rPr lang="fr-FR" sz="1800" dirty="0">
                <a:solidFill>
                  <a:schemeClr val="accent3"/>
                </a:solidFill>
                <a:latin typeface="Nunito"/>
                <a:sym typeface="Nunito"/>
              </a:rPr>
              <a:t>Présenté</a:t>
            </a:r>
            <a:r>
              <a:rPr lang="en-US" dirty="0">
                <a:solidFill>
                  <a:schemeClr val="bg1"/>
                </a:solidFill>
              </a:rPr>
              <a:t> </a:t>
            </a:r>
            <a:r>
              <a:rPr lang="en-US" sz="1800" dirty="0">
                <a:solidFill>
                  <a:schemeClr val="accent3"/>
                </a:solidFill>
                <a:latin typeface="Nunito"/>
                <a:sym typeface="Nunito"/>
              </a:rPr>
              <a:t>par</a:t>
            </a:r>
            <a:r>
              <a:rPr lang="en-US" sz="1800" dirty="0">
                <a:solidFill>
                  <a:schemeClr val="bg1"/>
                </a:solidFill>
                <a:latin typeface="Nunito"/>
                <a:sym typeface="Nunito"/>
              </a:rPr>
              <a:t>:</a:t>
            </a:r>
            <a:endParaRPr lang="fr-FR" dirty="0">
              <a:solidFill>
                <a:schemeClr val="bg1"/>
              </a:solidFill>
            </a:endParaRPr>
          </a:p>
        </p:txBody>
      </p:sp>
      <p:sp>
        <p:nvSpPr>
          <p:cNvPr id="18" name="TextBox 17">
            <a:extLst>
              <a:ext uri="{FF2B5EF4-FFF2-40B4-BE49-F238E27FC236}">
                <a16:creationId xmlns:a16="http://schemas.microsoft.com/office/drawing/2014/main" id="{E09387F7-1861-429D-B2B0-3935045E18C4}"/>
              </a:ext>
            </a:extLst>
          </p:cNvPr>
          <p:cNvSpPr txBox="1"/>
          <p:nvPr/>
        </p:nvSpPr>
        <p:spPr>
          <a:xfrm>
            <a:off x="170983" y="3828260"/>
            <a:ext cx="2508422" cy="923330"/>
          </a:xfrm>
          <a:prstGeom prst="rect">
            <a:avLst/>
          </a:prstGeom>
          <a:noFill/>
        </p:spPr>
        <p:txBody>
          <a:bodyPr wrap="square" rtlCol="0">
            <a:spAutoFit/>
          </a:bodyPr>
          <a:lstStyle/>
          <a:p>
            <a:pPr lvl="0"/>
            <a:r>
              <a:rPr lang="en-US" sz="1800" dirty="0">
                <a:solidFill>
                  <a:schemeClr val="bg1"/>
                </a:solidFill>
                <a:latin typeface="Nunito" panose="020B0604020202020204" charset="0"/>
              </a:rPr>
              <a:t>AZABI Khadija</a:t>
            </a:r>
          </a:p>
          <a:p>
            <a:pPr lvl="0"/>
            <a:r>
              <a:rPr lang="en-US" sz="1800" dirty="0">
                <a:solidFill>
                  <a:schemeClr val="bg1"/>
                </a:solidFill>
                <a:latin typeface="Nunito" panose="020B0604020202020204" charset="0"/>
              </a:rPr>
              <a:t>BENJBBOUR Imane</a:t>
            </a:r>
          </a:p>
          <a:p>
            <a:pPr lvl="0"/>
            <a:r>
              <a:rPr lang="en-US" sz="1800" dirty="0">
                <a:solidFill>
                  <a:schemeClr val="bg1"/>
                </a:solidFill>
                <a:latin typeface="Nunito" panose="020B0604020202020204" charset="0"/>
              </a:rPr>
              <a:t>BENMHAMED </a:t>
            </a:r>
            <a:r>
              <a:rPr lang="en-US" sz="1800" dirty="0">
                <a:solidFill>
                  <a:srgbClr val="F7F5E6"/>
                </a:solidFill>
                <a:latin typeface="Nunito"/>
              </a:rPr>
              <a:t>Chakib</a:t>
            </a:r>
          </a:p>
        </p:txBody>
      </p:sp>
      <p:sp>
        <p:nvSpPr>
          <p:cNvPr id="24" name="TextBox 23">
            <a:extLst>
              <a:ext uri="{FF2B5EF4-FFF2-40B4-BE49-F238E27FC236}">
                <a16:creationId xmlns:a16="http://schemas.microsoft.com/office/drawing/2014/main" id="{7E77A423-920A-4C08-8B4C-02C9DB5DD695}"/>
              </a:ext>
            </a:extLst>
          </p:cNvPr>
          <p:cNvSpPr txBox="1"/>
          <p:nvPr/>
        </p:nvSpPr>
        <p:spPr>
          <a:xfrm>
            <a:off x="6075046" y="4562414"/>
            <a:ext cx="2960826" cy="369332"/>
          </a:xfrm>
          <a:prstGeom prst="rect">
            <a:avLst/>
          </a:prstGeom>
          <a:noFill/>
        </p:spPr>
        <p:txBody>
          <a:bodyPr wrap="square" rtlCol="0">
            <a:spAutoFit/>
          </a:bodyPr>
          <a:lstStyle/>
          <a:p>
            <a:r>
              <a:rPr lang="fr-FR" sz="1800" dirty="0">
                <a:solidFill>
                  <a:schemeClr val="accent3"/>
                </a:solidFill>
                <a:latin typeface="Nunito"/>
                <a:sym typeface="Nunito"/>
              </a:rPr>
              <a:t>Encadré</a:t>
            </a:r>
            <a:r>
              <a:rPr lang="en-US" dirty="0">
                <a:solidFill>
                  <a:schemeClr val="bg1"/>
                </a:solidFill>
              </a:rPr>
              <a:t> </a:t>
            </a:r>
            <a:r>
              <a:rPr lang="en-US" sz="1800" dirty="0">
                <a:solidFill>
                  <a:schemeClr val="accent3"/>
                </a:solidFill>
                <a:latin typeface="Nunito"/>
                <a:sym typeface="Nunito"/>
              </a:rPr>
              <a:t>par</a:t>
            </a:r>
            <a:r>
              <a:rPr lang="en-US" sz="1800" dirty="0">
                <a:solidFill>
                  <a:schemeClr val="bg1"/>
                </a:solidFill>
                <a:latin typeface="Nunito"/>
                <a:sym typeface="Nunito"/>
              </a:rPr>
              <a:t>: Pr.EDDAHEBI</a:t>
            </a:r>
            <a:endParaRPr lang="fr-F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24025" y="391145"/>
            <a:ext cx="5695800" cy="543600"/>
          </a:xfrm>
        </p:spPr>
        <p:txBody>
          <a:bodyPr/>
          <a:lstStyle/>
          <a:p>
            <a:r>
              <a:rPr lang="fr-FR" dirty="0"/>
              <a:t>Prospection </a:t>
            </a:r>
          </a:p>
        </p:txBody>
      </p:sp>
      <p:sp>
        <p:nvSpPr>
          <p:cNvPr id="3" name="Espace réservé du texte 2"/>
          <p:cNvSpPr>
            <a:spLocks noGrp="1"/>
          </p:cNvSpPr>
          <p:nvPr>
            <p:ph type="body" idx="1"/>
          </p:nvPr>
        </p:nvSpPr>
        <p:spPr>
          <a:xfrm>
            <a:off x="2631123" y="1584249"/>
            <a:ext cx="4248141" cy="3391787"/>
          </a:xfrm>
        </p:spPr>
        <p:txBody>
          <a:bodyPr/>
          <a:lstStyle/>
          <a:p>
            <a:pPr marL="139700" indent="0" algn="ctr">
              <a:buNone/>
            </a:pPr>
            <a:r>
              <a:rPr lang="fr-FR" dirty="0">
                <a:solidFill>
                  <a:schemeClr val="accent6">
                    <a:lumMod val="10000"/>
                  </a:schemeClr>
                </a:solidFill>
              </a:rPr>
              <a:t>La prospection est une discipline qui consiste à rechercher des minéraux, ou plus généralement des matières utiles, en utilisant des méthodes de surface </a:t>
            </a:r>
          </a:p>
          <a:p>
            <a:pPr marL="139700" indent="0" algn="ctr">
              <a:buNone/>
            </a:pPr>
            <a:endParaRPr lang="fr-FR" dirty="0">
              <a:solidFill>
                <a:schemeClr val="accent6">
                  <a:lumMod val="10000"/>
                </a:schemeClr>
              </a:solidFill>
            </a:endParaRPr>
          </a:p>
          <a:p>
            <a:pPr marL="139700" indent="0">
              <a:buNone/>
            </a:pPr>
            <a:r>
              <a:rPr lang="fr-FR" dirty="0">
                <a:solidFill>
                  <a:schemeClr val="accent6">
                    <a:lumMod val="10000"/>
                  </a:schemeClr>
                </a:solidFill>
              </a:rPr>
              <a:t>Elle est souvent associée à d'autres disciplines :</a:t>
            </a:r>
          </a:p>
          <a:p>
            <a:pPr marL="139700" indent="0">
              <a:buNone/>
            </a:pPr>
            <a:endParaRPr lang="fr-FR" dirty="0">
              <a:solidFill>
                <a:schemeClr val="accent6">
                  <a:lumMod val="10000"/>
                </a:schemeClr>
              </a:solidFill>
            </a:endParaRPr>
          </a:p>
          <a:p>
            <a:pPr>
              <a:buFont typeface="Wingdings" panose="05000000000000000000" pitchFamily="2" charset="2"/>
              <a:buChar char="ü"/>
            </a:pPr>
            <a:r>
              <a:rPr lang="fr-FR" dirty="0">
                <a:solidFill>
                  <a:schemeClr val="accent6">
                    <a:lumMod val="10000"/>
                  </a:schemeClr>
                </a:solidFill>
              </a:rPr>
              <a:t>Cartographie </a:t>
            </a:r>
          </a:p>
          <a:p>
            <a:pPr>
              <a:buFont typeface="Wingdings" panose="05000000000000000000" pitchFamily="2" charset="2"/>
              <a:buChar char="ü"/>
            </a:pPr>
            <a:r>
              <a:rPr lang="fr-FR" dirty="0">
                <a:solidFill>
                  <a:schemeClr val="accent6">
                    <a:lumMod val="10000"/>
                  </a:schemeClr>
                </a:solidFill>
              </a:rPr>
              <a:t>Géologique </a:t>
            </a:r>
          </a:p>
          <a:p>
            <a:pPr>
              <a:buFont typeface="Wingdings" panose="05000000000000000000" pitchFamily="2" charset="2"/>
              <a:buChar char="ü"/>
            </a:pPr>
            <a:r>
              <a:rPr lang="fr-FR" dirty="0">
                <a:solidFill>
                  <a:schemeClr val="accent6">
                    <a:lumMod val="10000"/>
                  </a:schemeClr>
                </a:solidFill>
              </a:rPr>
              <a:t>Géophysique </a:t>
            </a:r>
          </a:p>
          <a:p>
            <a:pPr>
              <a:buFont typeface="Wingdings" panose="05000000000000000000" pitchFamily="2" charset="2"/>
              <a:buChar char="ü"/>
            </a:pPr>
            <a:r>
              <a:rPr lang="fr-FR" dirty="0">
                <a:solidFill>
                  <a:schemeClr val="accent6">
                    <a:lumMod val="10000"/>
                  </a:schemeClr>
                </a:solidFill>
              </a:rPr>
              <a:t>Sismique </a:t>
            </a:r>
          </a:p>
          <a:p>
            <a:endParaRPr lang="fr-FR" dirty="0">
              <a:solidFill>
                <a:schemeClr val="accent6">
                  <a:lumMod val="10000"/>
                </a:schemeClr>
              </a:solidFill>
            </a:endParaRPr>
          </a:p>
        </p:txBody>
      </p:sp>
      <p:pic>
        <p:nvPicPr>
          <p:cNvPr id="4" name="Google Shape;398;p40"/>
          <p:cNvPicPr preferRelativeResize="0"/>
          <p:nvPr/>
        </p:nvPicPr>
        <p:blipFill>
          <a:blip r:embed="rId2">
            <a:extLst>
              <a:ext uri="{28A0092B-C50C-407E-A947-70E740481C1C}">
                <a14:useLocalDpi xmlns:a14="http://schemas.microsoft.com/office/drawing/2010/main" val="0"/>
              </a:ext>
            </a:extLst>
          </a:blip>
          <a:stretch>
            <a:fillRect/>
          </a:stretch>
        </p:blipFill>
        <p:spPr>
          <a:xfrm>
            <a:off x="-1" y="1998921"/>
            <a:ext cx="1924493" cy="2841910"/>
          </a:xfrm>
          <a:prstGeom prst="round2SameRect">
            <a:avLst>
              <a:gd name="adj1" fmla="val 50000"/>
              <a:gd name="adj2" fmla="val 0"/>
            </a:avLst>
          </a:prstGeom>
          <a:noFill/>
          <a:ln w="9525" cap="flat" cmpd="sng">
            <a:solidFill>
              <a:schemeClr val="dk2"/>
            </a:solidFill>
            <a:prstDash val="solid"/>
            <a:round/>
            <a:headEnd type="none" w="sm" len="sm"/>
            <a:tailEnd type="none" w="sm" len="sm"/>
          </a:ln>
        </p:spPr>
      </p:pic>
      <p:sp>
        <p:nvSpPr>
          <p:cNvPr id="5" name="TextBox 4">
            <a:extLst>
              <a:ext uri="{FF2B5EF4-FFF2-40B4-BE49-F238E27FC236}">
                <a16:creationId xmlns:a16="http://schemas.microsoft.com/office/drawing/2014/main" id="{6AEB5486-F44E-410E-9B84-1E374E23FE7D}"/>
              </a:ext>
            </a:extLst>
          </p:cNvPr>
          <p:cNvSpPr txBox="1"/>
          <p:nvPr/>
        </p:nvSpPr>
        <p:spPr>
          <a:xfrm>
            <a:off x="8729330" y="4840831"/>
            <a:ext cx="414670" cy="307777"/>
          </a:xfrm>
          <a:prstGeom prst="rect">
            <a:avLst/>
          </a:prstGeom>
          <a:noFill/>
        </p:spPr>
        <p:txBody>
          <a:bodyPr wrap="square" rtlCol="0">
            <a:spAutoFit/>
          </a:bodyPr>
          <a:lstStyle/>
          <a:p>
            <a:r>
              <a:rPr lang="fr-FR" dirty="0">
                <a:solidFill>
                  <a:schemeClr val="tx1"/>
                </a:solidFill>
              </a:rPr>
              <a:t>6</a:t>
            </a:r>
          </a:p>
        </p:txBody>
      </p:sp>
    </p:spTree>
    <p:extLst>
      <p:ext uri="{BB962C8B-B14F-4D97-AF65-F5344CB8AC3E}">
        <p14:creationId xmlns:p14="http://schemas.microsoft.com/office/powerpoint/2010/main" val="3296983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51" name="Google Shape;851;p61"/>
          <p:cNvSpPr/>
          <p:nvPr/>
        </p:nvSpPr>
        <p:spPr>
          <a:xfrm rot="-5398823">
            <a:off x="4134165" y="1597251"/>
            <a:ext cx="876000" cy="876300"/>
          </a:xfrm>
          <a:prstGeom prst="arc">
            <a:avLst>
              <a:gd name="adj1" fmla="val 16200000"/>
              <a:gd name="adj2" fmla="val 10818910"/>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1"/>
          <p:cNvSpPr/>
          <p:nvPr/>
        </p:nvSpPr>
        <p:spPr>
          <a:xfrm>
            <a:off x="726879" y="1893075"/>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1"/>
          <p:cNvSpPr/>
          <p:nvPr/>
        </p:nvSpPr>
        <p:spPr>
          <a:xfrm rot="10800000">
            <a:off x="5228300" y="1597619"/>
            <a:ext cx="875400" cy="875400"/>
          </a:xfrm>
          <a:prstGeom prst="arc">
            <a:avLst>
              <a:gd name="adj1" fmla="val 16200000"/>
              <a:gd name="adj2" fmla="val 11737237"/>
            </a:avLst>
          </a:prstGeom>
          <a:solidFill>
            <a:schemeClr val="accent3"/>
          </a:solidFill>
          <a:ln w="9525" cap="flat" cmpd="sng">
            <a:solidFill>
              <a:schemeClr val="dk2"/>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1"/>
          <p:cNvSpPr/>
          <p:nvPr/>
        </p:nvSpPr>
        <p:spPr>
          <a:xfrm>
            <a:off x="3650250" y="3023188"/>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1"/>
          <p:cNvSpPr/>
          <p:nvPr/>
        </p:nvSpPr>
        <p:spPr>
          <a:xfrm>
            <a:off x="6582738" y="1858121"/>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endParaRPr dirty="0"/>
          </a:p>
        </p:txBody>
      </p:sp>
      <p:sp>
        <p:nvSpPr>
          <p:cNvPr id="867" name="Google Shape;867;p61"/>
          <p:cNvSpPr/>
          <p:nvPr/>
        </p:nvSpPr>
        <p:spPr>
          <a:xfrm rot="-5400000">
            <a:off x="3040496" y="1597464"/>
            <a:ext cx="875400" cy="875700"/>
          </a:xfrm>
          <a:prstGeom prst="arc">
            <a:avLst>
              <a:gd name="adj1" fmla="val 16200000"/>
              <a:gd name="adj2" fmla="val 10706902"/>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1"/>
          <p:cNvSpPr txBox="1"/>
          <p:nvPr/>
        </p:nvSpPr>
        <p:spPr>
          <a:xfrm>
            <a:off x="3188512" y="3126138"/>
            <a:ext cx="278611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a:solidFill>
                  <a:srgbClr val="333A56"/>
                </a:solidFill>
                <a:latin typeface="Tenor Sans"/>
                <a:ea typeface="Tenor Sans"/>
                <a:cs typeface="Tenor Sans"/>
                <a:sym typeface="Tenor Sans"/>
              </a:rPr>
              <a:t>cartographie</a:t>
            </a:r>
            <a:endParaRPr sz="2000" dirty="0">
              <a:solidFill>
                <a:srgbClr val="333A56"/>
              </a:solidFill>
              <a:latin typeface="Tenor Sans"/>
              <a:ea typeface="Tenor Sans"/>
              <a:cs typeface="Tenor Sans"/>
              <a:sym typeface="Tenor Sans"/>
            </a:endParaRPr>
          </a:p>
        </p:txBody>
      </p:sp>
      <p:sp>
        <p:nvSpPr>
          <p:cNvPr id="869" name="Google Shape;869;p61"/>
          <p:cNvSpPr txBox="1"/>
          <p:nvPr/>
        </p:nvSpPr>
        <p:spPr>
          <a:xfrm>
            <a:off x="3709317" y="3730705"/>
            <a:ext cx="1744500" cy="484800"/>
          </a:xfrm>
          <a:prstGeom prst="rect">
            <a:avLst/>
          </a:prstGeom>
          <a:noFill/>
          <a:ln>
            <a:noFill/>
          </a:ln>
        </p:spPr>
        <p:txBody>
          <a:bodyPr spcFirstLastPara="1" wrap="square" lIns="91425" tIns="91425" rIns="91425" bIns="91425" anchor="ctr" anchorCtr="0">
            <a:noAutofit/>
          </a:bodyPr>
          <a:lstStyle/>
          <a:p>
            <a:pPr lvl="0" algn="ctr"/>
            <a:r>
              <a:rPr lang="fr-FR" dirty="0">
                <a:solidFill>
                  <a:srgbClr val="333A56"/>
                </a:solidFill>
                <a:latin typeface="Nunito"/>
                <a:ea typeface="Nunito"/>
                <a:cs typeface="Nunito"/>
              </a:rPr>
              <a:t>télédétection</a:t>
            </a:r>
            <a:r>
              <a:rPr lang="fr-FR" dirty="0"/>
              <a:t> </a:t>
            </a:r>
            <a:endParaRPr dirty="0">
              <a:solidFill>
                <a:srgbClr val="333A56"/>
              </a:solidFill>
              <a:latin typeface="Nunito"/>
              <a:ea typeface="Nunito"/>
              <a:cs typeface="Nunito"/>
              <a:sym typeface="Nunito"/>
            </a:endParaRPr>
          </a:p>
        </p:txBody>
      </p:sp>
      <p:sp>
        <p:nvSpPr>
          <p:cNvPr id="870" name="Google Shape;870;p61"/>
          <p:cNvSpPr txBox="1"/>
          <p:nvPr/>
        </p:nvSpPr>
        <p:spPr>
          <a:xfrm>
            <a:off x="572842" y="1979363"/>
            <a:ext cx="2271088" cy="527700"/>
          </a:xfrm>
          <a:prstGeom prst="rect">
            <a:avLst/>
          </a:prstGeom>
          <a:noFill/>
          <a:ln>
            <a:noFill/>
          </a:ln>
        </p:spPr>
        <p:txBody>
          <a:bodyPr spcFirstLastPara="1" wrap="square" lIns="91425" tIns="91425" rIns="91425" bIns="91425" anchor="ctr" anchorCtr="0">
            <a:noAutofit/>
          </a:bodyPr>
          <a:lstStyle/>
          <a:p>
            <a:pPr lvl="0" algn="ctr"/>
            <a:r>
              <a:rPr lang="fr-FR" sz="2000" dirty="0">
                <a:solidFill>
                  <a:srgbClr val="333A56"/>
                </a:solidFill>
                <a:latin typeface="Tenor Sans"/>
                <a:ea typeface="Tenor Sans"/>
                <a:cs typeface="Tenor Sans"/>
              </a:rPr>
              <a:t>géophysique </a:t>
            </a:r>
            <a:endParaRPr sz="2000" dirty="0">
              <a:solidFill>
                <a:srgbClr val="333A56"/>
              </a:solidFill>
              <a:latin typeface="Tenor Sans"/>
              <a:ea typeface="Tenor Sans"/>
              <a:cs typeface="Tenor Sans"/>
              <a:sym typeface="Tenor Sans"/>
            </a:endParaRPr>
          </a:p>
        </p:txBody>
      </p:sp>
      <p:sp>
        <p:nvSpPr>
          <p:cNvPr id="871" name="Google Shape;871;p61"/>
          <p:cNvSpPr txBox="1"/>
          <p:nvPr/>
        </p:nvSpPr>
        <p:spPr>
          <a:xfrm>
            <a:off x="766812" y="2505838"/>
            <a:ext cx="1744500" cy="484800"/>
          </a:xfrm>
          <a:prstGeom prst="rect">
            <a:avLst/>
          </a:prstGeom>
          <a:noFill/>
          <a:ln>
            <a:noFill/>
          </a:ln>
        </p:spPr>
        <p:txBody>
          <a:bodyPr spcFirstLastPara="1" wrap="square" lIns="91425" tIns="91425" rIns="91425" bIns="91425" anchor="ctr" anchorCtr="0">
            <a:noAutofit/>
          </a:bodyPr>
          <a:lstStyle/>
          <a:p>
            <a:pPr lvl="0" algn="ctr"/>
            <a:r>
              <a:rPr lang="fr-FR" dirty="0">
                <a:solidFill>
                  <a:srgbClr val="333A56"/>
                </a:solidFill>
                <a:latin typeface="Nunito"/>
                <a:ea typeface="Nunito"/>
                <a:cs typeface="Nunito"/>
              </a:rPr>
              <a:t>sismique réflexion</a:t>
            </a:r>
            <a:r>
              <a:rPr lang="fr-FR" dirty="0"/>
              <a:t> </a:t>
            </a:r>
            <a:endParaRPr dirty="0">
              <a:solidFill>
                <a:srgbClr val="333A56"/>
              </a:solidFill>
              <a:latin typeface="Nunito"/>
              <a:ea typeface="Nunito"/>
              <a:cs typeface="Nunito"/>
              <a:sym typeface="Nunito"/>
            </a:endParaRPr>
          </a:p>
        </p:txBody>
      </p:sp>
      <p:sp>
        <p:nvSpPr>
          <p:cNvPr id="872" name="Google Shape;872;p61"/>
          <p:cNvSpPr/>
          <p:nvPr/>
        </p:nvSpPr>
        <p:spPr>
          <a:xfrm>
            <a:off x="5327100" y="4076163"/>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1"/>
          <p:cNvSpPr txBox="1"/>
          <p:nvPr/>
        </p:nvSpPr>
        <p:spPr>
          <a:xfrm>
            <a:off x="6632238" y="1979363"/>
            <a:ext cx="1744500" cy="527700"/>
          </a:xfrm>
          <a:prstGeom prst="rect">
            <a:avLst/>
          </a:prstGeom>
          <a:noFill/>
          <a:ln>
            <a:noFill/>
          </a:ln>
        </p:spPr>
        <p:txBody>
          <a:bodyPr spcFirstLastPara="1" wrap="square" lIns="91425" tIns="91425" rIns="91425" bIns="91425" anchor="ctr" anchorCtr="0">
            <a:noAutofit/>
          </a:bodyPr>
          <a:lstStyle/>
          <a:p>
            <a:pPr lvl="1" algn="ctr"/>
            <a:r>
              <a:rPr lang="fr-FR" sz="2000" dirty="0">
                <a:solidFill>
                  <a:srgbClr val="333A56"/>
                </a:solidFill>
                <a:latin typeface="Tenor Sans"/>
                <a:ea typeface="Tenor Sans"/>
                <a:cs typeface="Tenor Sans"/>
                <a:sym typeface="Tenor Sans"/>
              </a:rPr>
              <a:t>Software</a:t>
            </a:r>
            <a:r>
              <a:rPr lang="fr-FR" sz="3000" dirty="0">
                <a:solidFill>
                  <a:srgbClr val="333A56"/>
                </a:solidFill>
                <a:latin typeface="Tenor Sans"/>
                <a:ea typeface="Tenor Sans"/>
                <a:cs typeface="Tenor Sans"/>
                <a:sym typeface="Tenor Sans"/>
              </a:rPr>
              <a:t> </a:t>
            </a:r>
            <a:endParaRPr sz="3000" dirty="0">
              <a:solidFill>
                <a:srgbClr val="333A56"/>
              </a:solidFill>
              <a:latin typeface="Tenor Sans"/>
              <a:ea typeface="Tenor Sans"/>
              <a:cs typeface="Tenor Sans"/>
              <a:sym typeface="Tenor Sans"/>
            </a:endParaRPr>
          </a:p>
        </p:txBody>
      </p:sp>
      <p:cxnSp>
        <p:nvCxnSpPr>
          <p:cNvPr id="888" name="Google Shape;888;p61"/>
          <p:cNvCxnSpPr>
            <a:stCxn id="865" idx="3"/>
            <a:endCxn id="851" idx="2"/>
          </p:cNvCxnSpPr>
          <p:nvPr/>
        </p:nvCxnSpPr>
        <p:spPr>
          <a:xfrm rot="10800000">
            <a:off x="4569600" y="2473288"/>
            <a:ext cx="2400" cy="549900"/>
          </a:xfrm>
          <a:prstGeom prst="straightConnector1">
            <a:avLst/>
          </a:prstGeom>
          <a:noFill/>
          <a:ln w="9525" cap="flat" cmpd="sng">
            <a:solidFill>
              <a:schemeClr val="dk2"/>
            </a:solidFill>
            <a:prstDash val="solid"/>
            <a:round/>
            <a:headEnd type="none" w="med" len="med"/>
            <a:tailEnd type="none" w="med" len="med"/>
          </a:ln>
        </p:spPr>
      </p:cxnSp>
      <p:sp>
        <p:nvSpPr>
          <p:cNvPr id="889" name="Google Shape;889;p61"/>
          <p:cNvSpPr/>
          <p:nvPr/>
        </p:nvSpPr>
        <p:spPr>
          <a:xfrm>
            <a:off x="8275221" y="2966129"/>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1"/>
          <p:cNvSpPr/>
          <p:nvPr/>
        </p:nvSpPr>
        <p:spPr>
          <a:xfrm flipH="1">
            <a:off x="720001" y="201347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 name="Google Shape;891;p61"/>
          <p:cNvCxnSpPr>
            <a:stCxn id="864" idx="0"/>
          </p:cNvCxnSpPr>
          <p:nvPr/>
        </p:nvCxnSpPr>
        <p:spPr>
          <a:xfrm>
            <a:off x="5666000" y="2473019"/>
            <a:ext cx="921300" cy="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61"/>
          <p:cNvCxnSpPr>
            <a:stCxn id="867" idx="2"/>
          </p:cNvCxnSpPr>
          <p:nvPr/>
        </p:nvCxnSpPr>
        <p:spPr>
          <a:xfrm rot="10800000">
            <a:off x="2570848" y="2472854"/>
            <a:ext cx="919200" cy="0"/>
          </a:xfrm>
          <a:prstGeom prst="straightConnector1">
            <a:avLst/>
          </a:prstGeom>
          <a:noFill/>
          <a:ln w="9525" cap="flat" cmpd="sng">
            <a:solidFill>
              <a:schemeClr val="dk2"/>
            </a:solidFill>
            <a:prstDash val="solid"/>
            <a:round/>
            <a:headEnd type="none" w="med" len="med"/>
            <a:tailEnd type="none" w="med" len="med"/>
          </a:ln>
        </p:spPr>
      </p:cxnSp>
      <p:grpSp>
        <p:nvGrpSpPr>
          <p:cNvPr id="47" name="Google Shape;10429;p79">
            <a:extLst>
              <a:ext uri="{FF2B5EF4-FFF2-40B4-BE49-F238E27FC236}">
                <a16:creationId xmlns:a16="http://schemas.microsoft.com/office/drawing/2014/main" id="{EE12AE37-FF69-441D-9D12-7DF7A0CC74F5}"/>
              </a:ext>
            </a:extLst>
          </p:cNvPr>
          <p:cNvGrpSpPr/>
          <p:nvPr/>
        </p:nvGrpSpPr>
        <p:grpSpPr>
          <a:xfrm>
            <a:off x="5479532" y="1839550"/>
            <a:ext cx="367925" cy="367161"/>
            <a:chOff x="5756399" y="2434456"/>
            <a:chExt cx="367925" cy="367161"/>
          </a:xfrm>
        </p:grpSpPr>
        <p:sp>
          <p:nvSpPr>
            <p:cNvPr id="48" name="Google Shape;10430;p79">
              <a:extLst>
                <a:ext uri="{FF2B5EF4-FFF2-40B4-BE49-F238E27FC236}">
                  <a16:creationId xmlns:a16="http://schemas.microsoft.com/office/drawing/2014/main" id="{55E1258A-6066-4F41-BAC1-786AB2F85651}"/>
                </a:ext>
              </a:extLst>
            </p:cNvPr>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431;p79">
              <a:extLst>
                <a:ext uri="{FF2B5EF4-FFF2-40B4-BE49-F238E27FC236}">
                  <a16:creationId xmlns:a16="http://schemas.microsoft.com/office/drawing/2014/main" id="{C3687160-AC15-4F9C-AACF-3E0F76CFB708}"/>
                </a:ext>
              </a:extLst>
            </p:cNvPr>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432;p79">
              <a:extLst>
                <a:ext uri="{FF2B5EF4-FFF2-40B4-BE49-F238E27FC236}">
                  <a16:creationId xmlns:a16="http://schemas.microsoft.com/office/drawing/2014/main" id="{FC9C879B-1180-4CDD-8EDD-272E738470F9}"/>
                </a:ext>
              </a:extLst>
            </p:cNvPr>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433;p79">
              <a:extLst>
                <a:ext uri="{FF2B5EF4-FFF2-40B4-BE49-F238E27FC236}">
                  <a16:creationId xmlns:a16="http://schemas.microsoft.com/office/drawing/2014/main" id="{271AAF30-AC5E-4E09-97A0-EEF5FC5F0C26}"/>
                </a:ext>
              </a:extLst>
            </p:cNvPr>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434;p79">
              <a:extLst>
                <a:ext uri="{FF2B5EF4-FFF2-40B4-BE49-F238E27FC236}">
                  <a16:creationId xmlns:a16="http://schemas.microsoft.com/office/drawing/2014/main" id="{D34480C4-6219-494C-B93E-323353CB283F}"/>
                </a:ext>
              </a:extLst>
            </p:cNvPr>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35;p79">
              <a:extLst>
                <a:ext uri="{FF2B5EF4-FFF2-40B4-BE49-F238E27FC236}">
                  <a16:creationId xmlns:a16="http://schemas.microsoft.com/office/drawing/2014/main" id="{A6E102D6-6462-4181-93DC-B6A8BAC59547}"/>
                </a:ext>
              </a:extLst>
            </p:cNvPr>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436;p79">
              <a:extLst>
                <a:ext uri="{FF2B5EF4-FFF2-40B4-BE49-F238E27FC236}">
                  <a16:creationId xmlns:a16="http://schemas.microsoft.com/office/drawing/2014/main" id="{8CE7C194-4DBC-40A1-BA81-0A2C60EEC9EE}"/>
                </a:ext>
              </a:extLst>
            </p:cNvPr>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Titre 1"/>
          <p:cNvSpPr txBox="1">
            <a:spLocks/>
          </p:cNvSpPr>
          <p:nvPr/>
        </p:nvSpPr>
        <p:spPr>
          <a:xfrm>
            <a:off x="1721700" y="409366"/>
            <a:ext cx="5695800" cy="54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Tenor Sans"/>
              <a:buNone/>
              <a:defRPr sz="3300" b="0" i="0" u="none" strike="noStrike" cap="none">
                <a:solidFill>
                  <a:schemeClr val="dk1"/>
                </a:solidFill>
                <a:latin typeface="Tenor Sans"/>
                <a:ea typeface="Tenor Sans"/>
                <a:cs typeface="Tenor Sans"/>
                <a:sym typeface="Tenor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fr-FR" dirty="0"/>
              <a:t>Reconnaissance régionale </a:t>
            </a:r>
          </a:p>
        </p:txBody>
      </p:sp>
      <p:grpSp>
        <p:nvGrpSpPr>
          <p:cNvPr id="40" name="Google Shape;1827;p73"/>
          <p:cNvGrpSpPr/>
          <p:nvPr/>
        </p:nvGrpSpPr>
        <p:grpSpPr>
          <a:xfrm>
            <a:off x="4265145" y="1696955"/>
            <a:ext cx="587865" cy="517731"/>
            <a:chOff x="6000718" y="3070557"/>
            <a:chExt cx="587865" cy="517731"/>
          </a:xfrm>
        </p:grpSpPr>
        <p:sp>
          <p:nvSpPr>
            <p:cNvPr id="41" name="Google Shape;1828;p73"/>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29;p73"/>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30;p73"/>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31;p73"/>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32;p73"/>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33;p73"/>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34;p73"/>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35;p73"/>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36;p73"/>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37;p73"/>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625;p72"/>
          <p:cNvGrpSpPr/>
          <p:nvPr/>
        </p:nvGrpSpPr>
        <p:grpSpPr>
          <a:xfrm>
            <a:off x="3213415" y="1803495"/>
            <a:ext cx="550965" cy="335943"/>
            <a:chOff x="4662475" y="1976500"/>
            <a:chExt cx="68725" cy="36625"/>
          </a:xfrm>
        </p:grpSpPr>
        <p:sp>
          <p:nvSpPr>
            <p:cNvPr id="61" name="Google Shape;1626;p7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27;p7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28;p7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869;p61"/>
          <p:cNvSpPr txBox="1"/>
          <p:nvPr/>
        </p:nvSpPr>
        <p:spPr>
          <a:xfrm>
            <a:off x="6748130" y="2472854"/>
            <a:ext cx="1744500" cy="484800"/>
          </a:xfrm>
          <a:prstGeom prst="rect">
            <a:avLst/>
          </a:prstGeom>
          <a:noFill/>
          <a:ln>
            <a:noFill/>
          </a:ln>
        </p:spPr>
        <p:txBody>
          <a:bodyPr spcFirstLastPara="1" wrap="square" lIns="91425" tIns="91425" rIns="91425" bIns="91425" anchor="ctr" anchorCtr="0">
            <a:noAutofit/>
          </a:bodyPr>
          <a:lstStyle/>
          <a:p>
            <a:pPr lvl="0"/>
            <a:r>
              <a:rPr lang="fr-FR" dirty="0">
                <a:solidFill>
                  <a:srgbClr val="333A56"/>
                </a:solidFill>
                <a:latin typeface="Nunito"/>
                <a:ea typeface="Nunito"/>
                <a:cs typeface="Nunito"/>
              </a:rPr>
              <a:t>GEOVIA SURPAC &amp; </a:t>
            </a:r>
            <a:r>
              <a:rPr lang="fr-FR" dirty="0" err="1">
                <a:solidFill>
                  <a:srgbClr val="333A56"/>
                </a:solidFill>
                <a:latin typeface="Nunito"/>
                <a:ea typeface="Nunito"/>
                <a:cs typeface="Nunito"/>
              </a:rPr>
              <a:t>Leapfrog</a:t>
            </a:r>
            <a:r>
              <a:rPr lang="fr-FR" dirty="0">
                <a:solidFill>
                  <a:srgbClr val="333A56"/>
                </a:solidFill>
                <a:latin typeface="Nunito"/>
                <a:ea typeface="Nunito"/>
                <a:cs typeface="Nunito"/>
              </a:rPr>
              <a:t> </a:t>
            </a:r>
            <a:r>
              <a:rPr lang="fr-FR" dirty="0" err="1">
                <a:solidFill>
                  <a:srgbClr val="333A56"/>
                </a:solidFill>
                <a:latin typeface="Nunito"/>
                <a:ea typeface="Nunito"/>
                <a:cs typeface="Nunito"/>
              </a:rPr>
              <a:t>mining</a:t>
            </a:r>
            <a:r>
              <a:rPr lang="fr-FR" dirty="0">
                <a:solidFill>
                  <a:srgbClr val="333A56"/>
                </a:solidFill>
                <a:latin typeface="Nunito"/>
                <a:ea typeface="Nunito"/>
                <a:cs typeface="Nunito"/>
              </a:rPr>
              <a:t> </a:t>
            </a:r>
          </a:p>
        </p:txBody>
      </p:sp>
      <p:sp>
        <p:nvSpPr>
          <p:cNvPr id="46" name="TextBox 45">
            <a:extLst>
              <a:ext uri="{FF2B5EF4-FFF2-40B4-BE49-F238E27FC236}">
                <a16:creationId xmlns:a16="http://schemas.microsoft.com/office/drawing/2014/main" id="{90216603-DB75-4AD8-B660-6359579B9049}"/>
              </a:ext>
            </a:extLst>
          </p:cNvPr>
          <p:cNvSpPr txBox="1"/>
          <p:nvPr/>
        </p:nvSpPr>
        <p:spPr>
          <a:xfrm>
            <a:off x="8729330" y="4751113"/>
            <a:ext cx="414670" cy="307777"/>
          </a:xfrm>
          <a:prstGeom prst="rect">
            <a:avLst/>
          </a:prstGeom>
          <a:noFill/>
        </p:spPr>
        <p:txBody>
          <a:bodyPr wrap="square" rtlCol="0">
            <a:spAutoFit/>
          </a:bodyPr>
          <a:lstStyle/>
          <a:p>
            <a:r>
              <a:rPr lang="fr-FR" dirty="0">
                <a:solidFill>
                  <a:schemeClr val="tx1"/>
                </a:solidFill>
              </a:rPr>
              <a:t>7</a:t>
            </a:r>
          </a:p>
        </p:txBody>
      </p:sp>
    </p:spTree>
    <p:extLst>
      <p:ext uri="{BB962C8B-B14F-4D97-AF65-F5344CB8AC3E}">
        <p14:creationId xmlns:p14="http://schemas.microsoft.com/office/powerpoint/2010/main" val="1436850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Sismique réflexion </a:t>
            </a: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1504557" y="1411583"/>
            <a:ext cx="6134986" cy="3202947"/>
          </a:xfrm>
          <a:prstGeom prst="rect">
            <a:avLst/>
          </a:prstGeom>
        </p:spPr>
      </p:pic>
      <p:sp>
        <p:nvSpPr>
          <p:cNvPr id="5" name="TextBox 4">
            <a:extLst>
              <a:ext uri="{FF2B5EF4-FFF2-40B4-BE49-F238E27FC236}">
                <a16:creationId xmlns:a16="http://schemas.microsoft.com/office/drawing/2014/main" id="{EE8CFBA2-1267-4D13-AFDA-BD013E188423}"/>
              </a:ext>
            </a:extLst>
          </p:cNvPr>
          <p:cNvSpPr txBox="1"/>
          <p:nvPr/>
        </p:nvSpPr>
        <p:spPr>
          <a:xfrm>
            <a:off x="8729330" y="4719216"/>
            <a:ext cx="414670" cy="307777"/>
          </a:xfrm>
          <a:prstGeom prst="rect">
            <a:avLst/>
          </a:prstGeom>
          <a:noFill/>
        </p:spPr>
        <p:txBody>
          <a:bodyPr wrap="square" rtlCol="0">
            <a:spAutoFit/>
          </a:bodyPr>
          <a:lstStyle/>
          <a:p>
            <a:r>
              <a:rPr lang="fr-FR" dirty="0">
                <a:solidFill>
                  <a:schemeClr val="tx1"/>
                </a:solidFill>
              </a:rPr>
              <a:t>8</a:t>
            </a:r>
          </a:p>
        </p:txBody>
      </p:sp>
    </p:spTree>
    <p:extLst>
      <p:ext uri="{BB962C8B-B14F-4D97-AF65-F5344CB8AC3E}">
        <p14:creationId xmlns:p14="http://schemas.microsoft.com/office/powerpoint/2010/main" val="2619723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Télédétection </a:t>
            </a:r>
          </a:p>
        </p:txBody>
      </p:sp>
      <p:pic>
        <p:nvPicPr>
          <p:cNvPr id="3" name="Image 2"/>
          <p:cNvPicPr/>
          <p:nvPr/>
        </p:nvPicPr>
        <p:blipFill>
          <a:blip r:embed="rId2">
            <a:extLst>
              <a:ext uri="{28A0092B-C50C-407E-A947-70E740481C1C}">
                <a14:useLocalDpi xmlns:a14="http://schemas.microsoft.com/office/drawing/2010/main" val="0"/>
              </a:ext>
            </a:extLst>
          </a:blip>
          <a:stretch>
            <a:fillRect/>
          </a:stretch>
        </p:blipFill>
        <p:spPr>
          <a:xfrm>
            <a:off x="1627086" y="1235497"/>
            <a:ext cx="5889928" cy="3506625"/>
          </a:xfrm>
          <a:prstGeom prst="rect">
            <a:avLst/>
          </a:prstGeom>
        </p:spPr>
      </p:pic>
      <p:sp>
        <p:nvSpPr>
          <p:cNvPr id="4" name="TextBox 3">
            <a:extLst>
              <a:ext uri="{FF2B5EF4-FFF2-40B4-BE49-F238E27FC236}">
                <a16:creationId xmlns:a16="http://schemas.microsoft.com/office/drawing/2014/main" id="{4C86EAFF-4392-4B5F-B1EE-E9B2746221C1}"/>
              </a:ext>
            </a:extLst>
          </p:cNvPr>
          <p:cNvSpPr txBox="1"/>
          <p:nvPr/>
        </p:nvSpPr>
        <p:spPr>
          <a:xfrm>
            <a:off x="8729330" y="4742122"/>
            <a:ext cx="414670" cy="307777"/>
          </a:xfrm>
          <a:prstGeom prst="rect">
            <a:avLst/>
          </a:prstGeom>
          <a:noFill/>
        </p:spPr>
        <p:txBody>
          <a:bodyPr wrap="square" rtlCol="0">
            <a:spAutoFit/>
          </a:bodyPr>
          <a:lstStyle/>
          <a:p>
            <a:r>
              <a:rPr lang="fr-FR" dirty="0">
                <a:solidFill>
                  <a:schemeClr val="tx1"/>
                </a:solidFill>
              </a:rPr>
              <a:t>9</a:t>
            </a:r>
          </a:p>
        </p:txBody>
      </p:sp>
    </p:spTree>
    <p:extLst>
      <p:ext uri="{BB962C8B-B14F-4D97-AF65-F5344CB8AC3E}">
        <p14:creationId xmlns:p14="http://schemas.microsoft.com/office/powerpoint/2010/main" val="862544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73856" y="529367"/>
            <a:ext cx="5205000" cy="810335"/>
          </a:xfrm>
        </p:spPr>
        <p:txBody>
          <a:bodyPr/>
          <a:lstStyle/>
          <a:p>
            <a:pPr lvl="0"/>
            <a:r>
              <a:rPr lang="fr-FR" sz="2800" dirty="0">
                <a:solidFill>
                  <a:srgbClr val="333A56"/>
                </a:solidFill>
                <a:latin typeface="Nunito"/>
                <a:ea typeface="Nunito"/>
                <a:cs typeface="Nunito"/>
              </a:rPr>
              <a:t>GEOVIA SURPAC &amp; </a:t>
            </a:r>
            <a:r>
              <a:rPr lang="fr-FR" sz="2800" dirty="0" err="1">
                <a:solidFill>
                  <a:srgbClr val="333A56"/>
                </a:solidFill>
                <a:latin typeface="Nunito"/>
                <a:ea typeface="Nunito"/>
                <a:cs typeface="Nunito"/>
              </a:rPr>
              <a:t>Leapfrog</a:t>
            </a:r>
            <a:r>
              <a:rPr lang="fr-FR" sz="2800" dirty="0">
                <a:solidFill>
                  <a:srgbClr val="333A56"/>
                </a:solidFill>
                <a:latin typeface="Nunito"/>
                <a:ea typeface="Nunito"/>
                <a:cs typeface="Nunito"/>
              </a:rPr>
              <a:t> </a:t>
            </a:r>
            <a:r>
              <a:rPr lang="fr-FR" sz="2800" dirty="0" err="1">
                <a:solidFill>
                  <a:srgbClr val="333A56"/>
                </a:solidFill>
                <a:latin typeface="Nunito"/>
                <a:ea typeface="Nunito"/>
                <a:cs typeface="Nunito"/>
              </a:rPr>
              <a:t>mining</a:t>
            </a:r>
            <a:r>
              <a:rPr lang="fr-FR" sz="2800" dirty="0">
                <a:solidFill>
                  <a:srgbClr val="333A56"/>
                </a:solidFill>
                <a:latin typeface="Nunito"/>
                <a:ea typeface="Nunito"/>
                <a:cs typeface="Nunito"/>
              </a:rPr>
              <a:t>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73" y="1663747"/>
            <a:ext cx="4021983" cy="2089546"/>
          </a:xfrm>
          <a:prstGeom prst="rect">
            <a:avLst/>
          </a:prstGeom>
        </p:spPr>
      </p:pic>
      <p:pic>
        <p:nvPicPr>
          <p:cNvPr id="4" name="Image 3"/>
          <p:cNvPicPr/>
          <p:nvPr/>
        </p:nvPicPr>
        <p:blipFill>
          <a:blip r:embed="rId3" cstate="print">
            <a:extLst>
              <a:ext uri="{28A0092B-C50C-407E-A947-70E740481C1C}">
                <a14:useLocalDpi xmlns:a14="http://schemas.microsoft.com/office/drawing/2010/main" val="0"/>
              </a:ext>
            </a:extLst>
          </a:blip>
          <a:stretch>
            <a:fillRect/>
          </a:stretch>
        </p:blipFill>
        <p:spPr>
          <a:xfrm>
            <a:off x="4476356" y="1663747"/>
            <a:ext cx="3870251" cy="2088609"/>
          </a:xfrm>
          <a:prstGeom prst="rect">
            <a:avLst/>
          </a:prstGeom>
        </p:spPr>
      </p:pic>
      <p:sp>
        <p:nvSpPr>
          <p:cNvPr id="5" name="TextBox 4">
            <a:extLst>
              <a:ext uri="{FF2B5EF4-FFF2-40B4-BE49-F238E27FC236}">
                <a16:creationId xmlns:a16="http://schemas.microsoft.com/office/drawing/2014/main" id="{86ABBEFC-B2B7-4C6E-B01D-B3BB3DBADB67}"/>
              </a:ext>
            </a:extLst>
          </p:cNvPr>
          <p:cNvSpPr txBox="1"/>
          <p:nvPr/>
        </p:nvSpPr>
        <p:spPr>
          <a:xfrm>
            <a:off x="8605864" y="4708584"/>
            <a:ext cx="414670" cy="307777"/>
          </a:xfrm>
          <a:prstGeom prst="rect">
            <a:avLst/>
          </a:prstGeom>
          <a:noFill/>
        </p:spPr>
        <p:txBody>
          <a:bodyPr wrap="square" rtlCol="0">
            <a:spAutoFit/>
          </a:bodyPr>
          <a:lstStyle/>
          <a:p>
            <a:r>
              <a:rPr lang="fr-FR" dirty="0">
                <a:solidFill>
                  <a:schemeClr val="tx1"/>
                </a:solidFill>
              </a:rPr>
              <a:t>10</a:t>
            </a:r>
          </a:p>
        </p:txBody>
      </p:sp>
    </p:spTree>
    <p:extLst>
      <p:ext uri="{BB962C8B-B14F-4D97-AF65-F5344CB8AC3E}">
        <p14:creationId xmlns:p14="http://schemas.microsoft.com/office/powerpoint/2010/main" val="342755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02760" y="380513"/>
            <a:ext cx="5695800" cy="543600"/>
          </a:xfrm>
        </p:spPr>
        <p:txBody>
          <a:bodyPr/>
          <a:lstStyle/>
          <a:p>
            <a:r>
              <a:rPr lang="fr-FR" dirty="0"/>
              <a:t>Exploitation  </a:t>
            </a:r>
          </a:p>
        </p:txBody>
      </p:sp>
      <p:sp>
        <p:nvSpPr>
          <p:cNvPr id="3" name="Espace réservé du texte 2"/>
          <p:cNvSpPr>
            <a:spLocks noGrp="1"/>
          </p:cNvSpPr>
          <p:nvPr>
            <p:ph type="body" idx="1"/>
          </p:nvPr>
        </p:nvSpPr>
        <p:spPr>
          <a:xfrm>
            <a:off x="2631123" y="1584249"/>
            <a:ext cx="4248141" cy="3391787"/>
          </a:xfrm>
        </p:spPr>
        <p:txBody>
          <a:bodyPr/>
          <a:lstStyle/>
          <a:p>
            <a:pPr marL="139700" indent="0" algn="ctr">
              <a:buNone/>
            </a:pPr>
            <a:r>
              <a:rPr lang="fr-FR" dirty="0">
                <a:solidFill>
                  <a:schemeClr val="accent6">
                    <a:lumMod val="10000"/>
                  </a:schemeClr>
                </a:solidFill>
              </a:rPr>
              <a:t>Est un procédé qui consiste a extraire de la terre des minerai précieux </a:t>
            </a:r>
          </a:p>
          <a:p>
            <a:pPr marL="139700" indent="0" algn="ctr">
              <a:buNone/>
            </a:pPr>
            <a:endParaRPr lang="fr-FR" dirty="0">
              <a:solidFill>
                <a:schemeClr val="accent6">
                  <a:lumMod val="10000"/>
                </a:schemeClr>
              </a:solidFill>
            </a:endParaRPr>
          </a:p>
          <a:p>
            <a:pPr marL="139700" indent="0">
              <a:buNone/>
            </a:pPr>
            <a:r>
              <a:rPr lang="fr-FR" dirty="0">
                <a:solidFill>
                  <a:schemeClr val="accent6">
                    <a:lumMod val="10000"/>
                  </a:schemeClr>
                </a:solidFill>
              </a:rPr>
              <a:t>On distingue entre trois type : </a:t>
            </a:r>
          </a:p>
          <a:p>
            <a:pPr marL="139700" indent="0">
              <a:buNone/>
            </a:pPr>
            <a:endParaRPr lang="fr-FR" dirty="0">
              <a:solidFill>
                <a:schemeClr val="accent6">
                  <a:lumMod val="10000"/>
                </a:schemeClr>
              </a:solidFill>
            </a:endParaRPr>
          </a:p>
          <a:p>
            <a:pPr>
              <a:buFont typeface="Wingdings" panose="05000000000000000000" pitchFamily="2" charset="2"/>
              <a:buChar char="ü"/>
            </a:pPr>
            <a:r>
              <a:rPr lang="fr-FR" dirty="0">
                <a:solidFill>
                  <a:schemeClr val="accent6">
                    <a:lumMod val="10000"/>
                  </a:schemeClr>
                </a:solidFill>
              </a:rPr>
              <a:t>Exploitation a ciel ouvert </a:t>
            </a:r>
          </a:p>
          <a:p>
            <a:pPr>
              <a:buFont typeface="Wingdings" panose="05000000000000000000" pitchFamily="2" charset="2"/>
              <a:buChar char="ü"/>
            </a:pPr>
            <a:r>
              <a:rPr lang="fr-FR" dirty="0">
                <a:solidFill>
                  <a:schemeClr val="accent6">
                    <a:lumMod val="10000"/>
                  </a:schemeClr>
                </a:solidFill>
              </a:rPr>
              <a:t>Exploitation des placers </a:t>
            </a:r>
          </a:p>
          <a:p>
            <a:pPr>
              <a:buFont typeface="Wingdings" panose="05000000000000000000" pitchFamily="2" charset="2"/>
              <a:buChar char="ü"/>
            </a:pPr>
            <a:r>
              <a:rPr lang="fr-FR" dirty="0">
                <a:solidFill>
                  <a:schemeClr val="accent6">
                    <a:lumMod val="10000"/>
                  </a:schemeClr>
                </a:solidFill>
              </a:rPr>
              <a:t>Exploitation sous-terrain  </a:t>
            </a:r>
          </a:p>
          <a:p>
            <a:pPr marL="139700" indent="0">
              <a:buNone/>
            </a:pPr>
            <a:r>
              <a:rPr lang="fr-FR" dirty="0">
                <a:solidFill>
                  <a:schemeClr val="accent6">
                    <a:lumMod val="10000"/>
                  </a:schemeClr>
                </a:solidFill>
              </a:rPr>
              <a:t> </a:t>
            </a:r>
          </a:p>
          <a:p>
            <a:endParaRPr lang="fr-FR" dirty="0">
              <a:solidFill>
                <a:schemeClr val="accent6">
                  <a:lumMod val="10000"/>
                </a:schemeClr>
              </a:solidFill>
            </a:endParaRPr>
          </a:p>
        </p:txBody>
      </p:sp>
      <p:pic>
        <p:nvPicPr>
          <p:cNvPr id="4" name="Google Shape;398;p40"/>
          <p:cNvPicPr preferRelativeResize="0"/>
          <p:nvPr/>
        </p:nvPicPr>
        <p:blipFill>
          <a:blip r:embed="rId2">
            <a:extLst>
              <a:ext uri="{28A0092B-C50C-407E-A947-70E740481C1C}">
                <a14:useLocalDpi xmlns:a14="http://schemas.microsoft.com/office/drawing/2010/main" val="0"/>
              </a:ext>
            </a:extLst>
          </a:blip>
          <a:stretch>
            <a:fillRect/>
          </a:stretch>
        </p:blipFill>
        <p:spPr>
          <a:xfrm>
            <a:off x="-1" y="2457629"/>
            <a:ext cx="1924493" cy="2390818"/>
          </a:xfrm>
          <a:prstGeom prst="round2SameRect">
            <a:avLst>
              <a:gd name="adj1" fmla="val 50000"/>
              <a:gd name="adj2" fmla="val 0"/>
            </a:avLst>
          </a:prstGeom>
          <a:noFill/>
          <a:ln w="9525" cap="flat" cmpd="sng">
            <a:solidFill>
              <a:schemeClr val="dk2"/>
            </a:solidFill>
            <a:prstDash val="solid"/>
            <a:round/>
            <a:headEnd type="none" w="sm" len="sm"/>
            <a:tailEnd type="none" w="sm" len="sm"/>
          </a:ln>
        </p:spPr>
      </p:pic>
      <p:sp>
        <p:nvSpPr>
          <p:cNvPr id="5" name="TextBox 4">
            <a:extLst>
              <a:ext uri="{FF2B5EF4-FFF2-40B4-BE49-F238E27FC236}">
                <a16:creationId xmlns:a16="http://schemas.microsoft.com/office/drawing/2014/main" id="{F9290272-A805-4792-8114-0CC629FE8208}"/>
              </a:ext>
            </a:extLst>
          </p:cNvPr>
          <p:cNvSpPr txBox="1"/>
          <p:nvPr/>
        </p:nvSpPr>
        <p:spPr>
          <a:xfrm>
            <a:off x="8729330" y="4540670"/>
            <a:ext cx="414670" cy="307777"/>
          </a:xfrm>
          <a:prstGeom prst="rect">
            <a:avLst/>
          </a:prstGeom>
          <a:noFill/>
        </p:spPr>
        <p:txBody>
          <a:bodyPr wrap="square" rtlCol="0">
            <a:spAutoFit/>
          </a:bodyPr>
          <a:lstStyle/>
          <a:p>
            <a:r>
              <a:rPr lang="fr-FR" dirty="0">
                <a:solidFill>
                  <a:schemeClr val="tx1"/>
                </a:solidFill>
              </a:rPr>
              <a:t>10</a:t>
            </a:r>
          </a:p>
        </p:txBody>
      </p:sp>
    </p:spTree>
    <p:extLst>
      <p:ext uri="{BB962C8B-B14F-4D97-AF65-F5344CB8AC3E}">
        <p14:creationId xmlns:p14="http://schemas.microsoft.com/office/powerpoint/2010/main" val="24933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02760" y="380513"/>
            <a:ext cx="5695800" cy="543600"/>
          </a:xfrm>
        </p:spPr>
        <p:txBody>
          <a:bodyPr/>
          <a:lstStyle/>
          <a:p>
            <a:r>
              <a:rPr lang="fr-FR" dirty="0"/>
              <a:t>Enrichissement   </a:t>
            </a:r>
          </a:p>
        </p:txBody>
      </p:sp>
      <p:sp>
        <p:nvSpPr>
          <p:cNvPr id="3" name="Espace réservé du texte 2"/>
          <p:cNvSpPr>
            <a:spLocks noGrp="1"/>
          </p:cNvSpPr>
          <p:nvPr>
            <p:ph type="body" idx="1"/>
          </p:nvPr>
        </p:nvSpPr>
        <p:spPr>
          <a:xfrm>
            <a:off x="2588593" y="1665502"/>
            <a:ext cx="4248141" cy="1584253"/>
          </a:xfrm>
        </p:spPr>
        <p:txBody>
          <a:bodyPr/>
          <a:lstStyle/>
          <a:p>
            <a:pPr marL="139700" indent="0" algn="ctr">
              <a:buNone/>
            </a:pPr>
            <a:r>
              <a:rPr lang="fr-FR" dirty="0">
                <a:solidFill>
                  <a:schemeClr val="accent6">
                    <a:lumMod val="10000"/>
                  </a:schemeClr>
                </a:solidFill>
              </a:rPr>
              <a:t>C’est une chaine de traitement qui constitue par plusieurs étape </a:t>
            </a:r>
          </a:p>
          <a:p>
            <a:pPr>
              <a:buFont typeface="Wingdings" panose="05000000000000000000" pitchFamily="2" charset="2"/>
              <a:buChar char="ü"/>
            </a:pPr>
            <a:r>
              <a:rPr lang="fr-FR" dirty="0">
                <a:solidFill>
                  <a:schemeClr val="accent6">
                    <a:lumMod val="10000"/>
                  </a:schemeClr>
                </a:solidFill>
              </a:rPr>
              <a:t>Concassage + Broyage</a:t>
            </a:r>
          </a:p>
          <a:p>
            <a:pPr>
              <a:buFont typeface="Wingdings" panose="05000000000000000000" pitchFamily="2" charset="2"/>
              <a:buChar char="ü"/>
            </a:pPr>
            <a:r>
              <a:rPr lang="fr-FR" dirty="0">
                <a:solidFill>
                  <a:schemeClr val="accent6">
                    <a:lumMod val="10000"/>
                  </a:schemeClr>
                </a:solidFill>
              </a:rPr>
              <a:t> cellule flottation </a:t>
            </a:r>
          </a:p>
          <a:p>
            <a:pPr>
              <a:buFont typeface="Wingdings" panose="05000000000000000000" pitchFamily="2" charset="2"/>
              <a:buChar char="ü"/>
            </a:pPr>
            <a:r>
              <a:rPr lang="fr-FR" dirty="0">
                <a:solidFill>
                  <a:schemeClr val="accent6">
                    <a:lumMod val="10000"/>
                  </a:schemeClr>
                </a:solidFill>
              </a:rPr>
              <a:t>Séparation (décanteur)  </a:t>
            </a:r>
          </a:p>
          <a:p>
            <a:pPr marL="139700" indent="0">
              <a:buNone/>
            </a:pPr>
            <a:r>
              <a:rPr lang="fr-FR" dirty="0">
                <a:solidFill>
                  <a:schemeClr val="accent6">
                    <a:lumMod val="10000"/>
                  </a:schemeClr>
                </a:solidFill>
              </a:rPr>
              <a:t> </a:t>
            </a:r>
          </a:p>
          <a:p>
            <a:endParaRPr lang="fr-FR" dirty="0">
              <a:solidFill>
                <a:schemeClr val="accent6">
                  <a:lumMod val="10000"/>
                </a:schemeClr>
              </a:solidFill>
            </a:endParaRPr>
          </a:p>
        </p:txBody>
      </p:sp>
      <p:pic>
        <p:nvPicPr>
          <p:cNvPr id="4" name="Google Shape;398;p40"/>
          <p:cNvPicPr preferRelativeResize="0"/>
          <p:nvPr/>
        </p:nvPicPr>
        <p:blipFill>
          <a:blip r:embed="rId2">
            <a:extLst>
              <a:ext uri="{28A0092B-C50C-407E-A947-70E740481C1C}">
                <a14:useLocalDpi xmlns:a14="http://schemas.microsoft.com/office/drawing/2010/main" val="0"/>
              </a:ext>
            </a:extLst>
          </a:blip>
          <a:stretch>
            <a:fillRect/>
          </a:stretch>
        </p:blipFill>
        <p:spPr>
          <a:xfrm>
            <a:off x="1536329" y="2982382"/>
            <a:ext cx="6055318" cy="1834168"/>
          </a:xfrm>
          <a:prstGeom prst="round2SameRect">
            <a:avLst>
              <a:gd name="adj1" fmla="val 22872"/>
              <a:gd name="adj2" fmla="val 0"/>
            </a:avLst>
          </a:prstGeom>
          <a:noFill/>
          <a:ln w="9525" cap="flat" cmpd="sng">
            <a:solidFill>
              <a:schemeClr val="dk2"/>
            </a:solidFill>
            <a:prstDash val="solid"/>
            <a:round/>
            <a:headEnd type="none" w="sm" len="sm"/>
            <a:tailEnd type="none" w="sm" len="sm"/>
          </a:ln>
        </p:spPr>
      </p:pic>
      <p:sp>
        <p:nvSpPr>
          <p:cNvPr id="5" name="TextBox 4">
            <a:extLst>
              <a:ext uri="{FF2B5EF4-FFF2-40B4-BE49-F238E27FC236}">
                <a16:creationId xmlns:a16="http://schemas.microsoft.com/office/drawing/2014/main" id="{2C4866DF-ECD8-46F7-82AE-FFD9FA192955}"/>
              </a:ext>
            </a:extLst>
          </p:cNvPr>
          <p:cNvSpPr txBox="1"/>
          <p:nvPr/>
        </p:nvSpPr>
        <p:spPr>
          <a:xfrm>
            <a:off x="8729330" y="4835723"/>
            <a:ext cx="414670" cy="307777"/>
          </a:xfrm>
          <a:prstGeom prst="rect">
            <a:avLst/>
          </a:prstGeom>
          <a:noFill/>
        </p:spPr>
        <p:txBody>
          <a:bodyPr wrap="square" rtlCol="0">
            <a:spAutoFit/>
          </a:bodyPr>
          <a:lstStyle/>
          <a:p>
            <a:r>
              <a:rPr lang="fr-FR" dirty="0">
                <a:solidFill>
                  <a:schemeClr val="tx1"/>
                </a:solidFill>
              </a:rPr>
              <a:t>11</a:t>
            </a:r>
          </a:p>
        </p:txBody>
      </p:sp>
    </p:spTree>
    <p:extLst>
      <p:ext uri="{BB962C8B-B14F-4D97-AF65-F5344CB8AC3E}">
        <p14:creationId xmlns:p14="http://schemas.microsoft.com/office/powerpoint/2010/main" val="4223525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24025" y="593163"/>
            <a:ext cx="5695800" cy="543600"/>
          </a:xfrm>
        </p:spPr>
        <p:txBody>
          <a:bodyPr/>
          <a:lstStyle/>
          <a:p>
            <a:pPr lvl="1" algn="ctr">
              <a:buSzPts val="3300"/>
            </a:pPr>
            <a:r>
              <a:rPr lang="fr-FR" sz="3300" dirty="0">
                <a:latin typeface="Tenor Sans"/>
                <a:ea typeface="Tenor Sans"/>
                <a:cs typeface="Tenor Sans"/>
                <a:sym typeface="Tenor Sans"/>
              </a:rPr>
              <a:t>Réhabilitation et fermeture de site minier </a:t>
            </a:r>
            <a:br>
              <a:rPr lang="fr-FR" sz="3600" b="1" dirty="0"/>
            </a:br>
            <a:endParaRPr lang="fr-FR" dirty="0"/>
          </a:p>
        </p:txBody>
      </p:sp>
      <p:sp>
        <p:nvSpPr>
          <p:cNvPr id="4" name="Espace réservé du texte 2"/>
          <p:cNvSpPr>
            <a:spLocks noGrp="1"/>
          </p:cNvSpPr>
          <p:nvPr>
            <p:ph type="body" idx="1"/>
          </p:nvPr>
        </p:nvSpPr>
        <p:spPr>
          <a:xfrm>
            <a:off x="2184915" y="2080172"/>
            <a:ext cx="4774019" cy="1584253"/>
          </a:xfrm>
        </p:spPr>
        <p:txBody>
          <a:bodyPr/>
          <a:lstStyle/>
          <a:p>
            <a:pPr marL="139700" indent="0">
              <a:lnSpc>
                <a:spcPct val="150000"/>
              </a:lnSpc>
              <a:buNone/>
            </a:pPr>
            <a:r>
              <a:rPr lang="fr-FR" dirty="0"/>
              <a:t>l’exploitation minière active se termine, les installations minières et le site sont réhabilités et fermés, et parmi les objectifs des entreprises est de rendre la zone de l’activité minière stable le maximum possible</a:t>
            </a:r>
            <a:r>
              <a:rPr lang="fr-FR" dirty="0">
                <a:solidFill>
                  <a:schemeClr val="accent6">
                    <a:lumMod val="10000"/>
                  </a:schemeClr>
                </a:solidFill>
              </a:rPr>
              <a:t> </a:t>
            </a:r>
          </a:p>
          <a:p>
            <a:endParaRPr lang="fr-FR" dirty="0">
              <a:solidFill>
                <a:schemeClr val="accent6">
                  <a:lumMod val="10000"/>
                </a:schemeClr>
              </a:solidFill>
            </a:endParaRPr>
          </a:p>
        </p:txBody>
      </p:sp>
      <p:sp>
        <p:nvSpPr>
          <p:cNvPr id="5" name="TextBox 4">
            <a:extLst>
              <a:ext uri="{FF2B5EF4-FFF2-40B4-BE49-F238E27FC236}">
                <a16:creationId xmlns:a16="http://schemas.microsoft.com/office/drawing/2014/main" id="{E2892D98-C830-47D7-8EAD-93122E449595}"/>
              </a:ext>
            </a:extLst>
          </p:cNvPr>
          <p:cNvSpPr txBox="1"/>
          <p:nvPr/>
        </p:nvSpPr>
        <p:spPr>
          <a:xfrm>
            <a:off x="8729330" y="4835723"/>
            <a:ext cx="414670" cy="307777"/>
          </a:xfrm>
          <a:prstGeom prst="rect">
            <a:avLst/>
          </a:prstGeom>
          <a:noFill/>
        </p:spPr>
        <p:txBody>
          <a:bodyPr wrap="square" rtlCol="0">
            <a:spAutoFit/>
          </a:bodyPr>
          <a:lstStyle/>
          <a:p>
            <a:r>
              <a:rPr lang="fr-FR" dirty="0">
                <a:solidFill>
                  <a:schemeClr val="tx1"/>
                </a:solidFill>
              </a:rPr>
              <a:t>12</a:t>
            </a:r>
          </a:p>
        </p:txBody>
      </p:sp>
    </p:spTree>
    <p:extLst>
      <p:ext uri="{BB962C8B-B14F-4D97-AF65-F5344CB8AC3E}">
        <p14:creationId xmlns:p14="http://schemas.microsoft.com/office/powerpoint/2010/main" val="3991842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27575" y="2055200"/>
            <a:ext cx="5689644"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000" dirty="0"/>
          </a:p>
          <a:p>
            <a:pPr marL="0" lvl="0" indent="0" algn="ctr" rtl="0">
              <a:spcBef>
                <a:spcPts val="0"/>
              </a:spcBef>
              <a:spcAft>
                <a:spcPts val="0"/>
              </a:spcAft>
              <a:buNone/>
            </a:pPr>
            <a:r>
              <a:rPr lang="fr-FR" sz="5000" dirty="0"/>
              <a:t>Impact Environnemental</a:t>
            </a:r>
            <a:endParaRPr sz="5000" dirty="0"/>
          </a:p>
        </p:txBody>
      </p:sp>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2384075" y="656475"/>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984877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3B2680-FACB-7E3F-E4D4-FFD27F8AF463}"/>
              </a:ext>
            </a:extLst>
          </p:cNvPr>
          <p:cNvSpPr>
            <a:spLocks noGrp="1"/>
          </p:cNvSpPr>
          <p:nvPr>
            <p:ph type="title"/>
          </p:nvPr>
        </p:nvSpPr>
        <p:spPr>
          <a:xfrm>
            <a:off x="1551675" y="255721"/>
            <a:ext cx="6040650" cy="480459"/>
          </a:xfrm>
        </p:spPr>
        <p:txBody>
          <a:bodyPr/>
          <a:lstStyle/>
          <a:p>
            <a:r>
              <a:rPr lang="fr-FR" sz="3300" dirty="0"/>
              <a:t>Le drainage d’acide minier </a:t>
            </a:r>
            <a:endParaRPr lang="en-GB" sz="3300" dirty="0"/>
          </a:p>
        </p:txBody>
      </p:sp>
      <p:pic>
        <p:nvPicPr>
          <p:cNvPr id="3" name="Image 2">
            <a:extLst>
              <a:ext uri="{FF2B5EF4-FFF2-40B4-BE49-F238E27FC236}">
                <a16:creationId xmlns:a16="http://schemas.microsoft.com/office/drawing/2014/main" id="{7D20D479-E412-7562-5CC4-22CE802E18A6}"/>
              </a:ext>
            </a:extLst>
          </p:cNvPr>
          <p:cNvPicPr>
            <a:picLocks noChangeAspect="1"/>
          </p:cNvPicPr>
          <p:nvPr/>
        </p:nvPicPr>
        <p:blipFill>
          <a:blip r:embed="rId2"/>
          <a:stretch>
            <a:fillRect/>
          </a:stretch>
        </p:blipFill>
        <p:spPr>
          <a:xfrm>
            <a:off x="1429365" y="884876"/>
            <a:ext cx="5866647" cy="31601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B3DF5DD8-290B-4B04-9A99-0A4E9A1D9188}"/>
              </a:ext>
            </a:extLst>
          </p:cNvPr>
          <p:cNvSpPr txBox="1"/>
          <p:nvPr/>
        </p:nvSpPr>
        <p:spPr>
          <a:xfrm>
            <a:off x="8729330" y="4835723"/>
            <a:ext cx="414670" cy="307777"/>
          </a:xfrm>
          <a:prstGeom prst="rect">
            <a:avLst/>
          </a:prstGeom>
          <a:noFill/>
        </p:spPr>
        <p:txBody>
          <a:bodyPr wrap="square" rtlCol="0">
            <a:spAutoFit/>
          </a:bodyPr>
          <a:lstStyle/>
          <a:p>
            <a:r>
              <a:rPr lang="fr-FR" dirty="0">
                <a:solidFill>
                  <a:schemeClr val="tx1"/>
                </a:solidFill>
              </a:rPr>
              <a:t>13</a:t>
            </a:r>
          </a:p>
        </p:txBody>
      </p:sp>
    </p:spTree>
    <p:extLst>
      <p:ext uri="{BB962C8B-B14F-4D97-AF65-F5344CB8AC3E}">
        <p14:creationId xmlns:p14="http://schemas.microsoft.com/office/powerpoint/2010/main" val="66431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6"/>
        <p:cNvGrpSpPr/>
        <p:nvPr/>
      </p:nvGrpSpPr>
      <p:grpSpPr>
        <a:xfrm>
          <a:off x="0" y="0"/>
          <a:ext cx="0" cy="0"/>
          <a:chOff x="0" y="0"/>
          <a:chExt cx="0" cy="0"/>
        </a:xfrm>
      </p:grpSpPr>
      <p:sp>
        <p:nvSpPr>
          <p:cNvPr id="377" name="Google Shape;377;p39"/>
          <p:cNvSpPr/>
          <p:nvPr/>
        </p:nvSpPr>
        <p:spPr>
          <a:xfrm>
            <a:off x="801000" y="1529300"/>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4968500" y="1529300"/>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4979300" y="3291879"/>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865307" y="3291879"/>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txBox="1">
            <a:spLocks noGrp="1"/>
          </p:cNvSpPr>
          <p:nvPr>
            <p:ph type="title"/>
          </p:nvPr>
        </p:nvSpPr>
        <p:spPr>
          <a:xfrm>
            <a:off x="1924713" y="176300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382" name="Google Shape;382;p39"/>
          <p:cNvSpPr txBox="1">
            <a:spLocks noGrp="1"/>
          </p:cNvSpPr>
          <p:nvPr>
            <p:ph type="title" idx="2"/>
          </p:nvPr>
        </p:nvSpPr>
        <p:spPr>
          <a:xfrm>
            <a:off x="848550" y="1730150"/>
            <a:ext cx="900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4" name="Google Shape;384;p39"/>
          <p:cNvSpPr txBox="1">
            <a:spLocks noGrp="1"/>
          </p:cNvSpPr>
          <p:nvPr>
            <p:ph type="title" idx="3"/>
          </p:nvPr>
        </p:nvSpPr>
        <p:spPr>
          <a:xfrm>
            <a:off x="6087588" y="1730150"/>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Processus Minier </a:t>
            </a:r>
            <a:endParaRPr dirty="0"/>
          </a:p>
        </p:txBody>
      </p:sp>
      <p:sp>
        <p:nvSpPr>
          <p:cNvPr id="385" name="Google Shape;385;p39"/>
          <p:cNvSpPr txBox="1">
            <a:spLocks noGrp="1"/>
          </p:cNvSpPr>
          <p:nvPr>
            <p:ph type="title" idx="4"/>
          </p:nvPr>
        </p:nvSpPr>
        <p:spPr>
          <a:xfrm>
            <a:off x="4979300" y="1730150"/>
            <a:ext cx="9735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87" name="Google Shape;387;p39"/>
          <p:cNvSpPr txBox="1">
            <a:spLocks noGrp="1"/>
          </p:cNvSpPr>
          <p:nvPr>
            <p:ph type="title" idx="6"/>
          </p:nvPr>
        </p:nvSpPr>
        <p:spPr>
          <a:xfrm>
            <a:off x="5974400" y="3737588"/>
            <a:ext cx="2753614" cy="527700"/>
          </a:xfrm>
          <a:prstGeom prst="rect">
            <a:avLst/>
          </a:prstGeom>
        </p:spPr>
        <p:txBody>
          <a:bodyPr spcFirstLastPara="1" wrap="square" lIns="91425" tIns="91425" rIns="91425" bIns="91425" anchor="ctr" anchorCtr="0">
            <a:noAutofit/>
          </a:bodyPr>
          <a:lstStyle/>
          <a:p>
            <a:r>
              <a:rPr lang="fr-FR" dirty="0"/>
              <a:t>EIE &amp; Evaluation</a:t>
            </a:r>
            <a:br>
              <a:rPr lang="fr-FR" dirty="0"/>
            </a:br>
            <a:endParaRPr dirty="0"/>
          </a:p>
        </p:txBody>
      </p:sp>
      <p:sp>
        <p:nvSpPr>
          <p:cNvPr id="388" name="Google Shape;388;p39"/>
          <p:cNvSpPr txBox="1">
            <a:spLocks noGrp="1"/>
          </p:cNvSpPr>
          <p:nvPr>
            <p:ph type="title" idx="7"/>
          </p:nvPr>
        </p:nvSpPr>
        <p:spPr>
          <a:xfrm>
            <a:off x="876107" y="3459879"/>
            <a:ext cx="995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90" name="Google Shape;390;p39"/>
          <p:cNvSpPr txBox="1">
            <a:spLocks noGrp="1"/>
          </p:cNvSpPr>
          <p:nvPr>
            <p:ph type="title" idx="9"/>
          </p:nvPr>
        </p:nvSpPr>
        <p:spPr>
          <a:xfrm>
            <a:off x="1924713" y="3756579"/>
            <a:ext cx="2817409" cy="527700"/>
          </a:xfrm>
          <a:prstGeom prst="rect">
            <a:avLst/>
          </a:prstGeom>
        </p:spPr>
        <p:txBody>
          <a:bodyPr spcFirstLastPara="1" wrap="square" lIns="91425" tIns="91425" rIns="91425" bIns="91425" anchor="ctr" anchorCtr="0">
            <a:noAutofit/>
          </a:bodyPr>
          <a:lstStyle/>
          <a:p>
            <a:r>
              <a:rPr lang="fr-FR" dirty="0"/>
              <a:t>Impact Environnemental</a:t>
            </a:r>
            <a:br>
              <a:rPr lang="fr-FR" dirty="0"/>
            </a:br>
            <a:endParaRPr lang="fr-FR" dirty="0"/>
          </a:p>
        </p:txBody>
      </p:sp>
      <p:sp>
        <p:nvSpPr>
          <p:cNvPr id="391" name="Google Shape;391;p39"/>
          <p:cNvSpPr txBox="1">
            <a:spLocks noGrp="1"/>
          </p:cNvSpPr>
          <p:nvPr>
            <p:ph type="title" idx="13"/>
          </p:nvPr>
        </p:nvSpPr>
        <p:spPr>
          <a:xfrm>
            <a:off x="4968500" y="3459879"/>
            <a:ext cx="9735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93" name="Google Shape;393;p39"/>
          <p:cNvSpPr txBox="1">
            <a:spLocks noGrp="1"/>
          </p:cNvSpPr>
          <p:nvPr>
            <p:ph type="title" idx="15"/>
          </p:nvPr>
        </p:nvSpPr>
        <p:spPr>
          <a:xfrm>
            <a:off x="1511125" y="540000"/>
            <a:ext cx="61218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PLAN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8789A4-7EF4-92E1-2531-C41E4D3A69BE}"/>
              </a:ext>
            </a:extLst>
          </p:cNvPr>
          <p:cNvSpPr>
            <a:spLocks noGrp="1"/>
          </p:cNvSpPr>
          <p:nvPr>
            <p:ph type="title"/>
          </p:nvPr>
        </p:nvSpPr>
        <p:spPr/>
        <p:txBody>
          <a:bodyPr/>
          <a:lstStyle/>
          <a:p>
            <a:endParaRPr lang="en-GB"/>
          </a:p>
        </p:txBody>
      </p:sp>
      <p:pic>
        <p:nvPicPr>
          <p:cNvPr id="3" name="Image 2">
            <a:extLst>
              <a:ext uri="{FF2B5EF4-FFF2-40B4-BE49-F238E27FC236}">
                <a16:creationId xmlns:a16="http://schemas.microsoft.com/office/drawing/2014/main" id="{47CB6C9D-DBC3-9D45-5838-11B0FF122D9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84542" y="1010296"/>
            <a:ext cx="7924478" cy="3122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90F021FD-971A-43A8-AEEC-56DAF683EB86}"/>
              </a:ext>
            </a:extLst>
          </p:cNvPr>
          <p:cNvSpPr txBox="1"/>
          <p:nvPr/>
        </p:nvSpPr>
        <p:spPr>
          <a:xfrm>
            <a:off x="8729330" y="4697951"/>
            <a:ext cx="414670" cy="307777"/>
          </a:xfrm>
          <a:prstGeom prst="rect">
            <a:avLst/>
          </a:prstGeom>
          <a:noFill/>
        </p:spPr>
        <p:txBody>
          <a:bodyPr wrap="square" rtlCol="0">
            <a:spAutoFit/>
          </a:bodyPr>
          <a:lstStyle/>
          <a:p>
            <a:r>
              <a:rPr lang="fr-FR" dirty="0">
                <a:solidFill>
                  <a:schemeClr val="tx1"/>
                </a:solidFill>
              </a:rPr>
              <a:t>14</a:t>
            </a:r>
          </a:p>
        </p:txBody>
      </p:sp>
    </p:spTree>
    <p:extLst>
      <p:ext uri="{BB962C8B-B14F-4D97-AF65-F5344CB8AC3E}">
        <p14:creationId xmlns:p14="http://schemas.microsoft.com/office/powerpoint/2010/main" val="187221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ECC1739-BD90-A6B5-7B61-0B1F1FD78BDA}"/>
              </a:ext>
            </a:extLst>
          </p:cNvPr>
          <p:cNvSpPr>
            <a:spLocks noGrp="1"/>
          </p:cNvSpPr>
          <p:nvPr>
            <p:ph type="title"/>
          </p:nvPr>
        </p:nvSpPr>
        <p:spPr>
          <a:xfrm>
            <a:off x="53413" y="937648"/>
            <a:ext cx="5146108" cy="3727342"/>
          </a:xfrm>
        </p:spPr>
        <p:txBody>
          <a:bodyPr/>
          <a:lstStyle/>
          <a:p>
            <a:r>
              <a:rPr lang="fr-FR" sz="2800" dirty="0">
                <a:latin typeface="Tenor Sans"/>
                <a:sym typeface="Tenor Sans"/>
              </a:rPr>
              <a:t>L’érosion des sols</a:t>
            </a:r>
            <a:r>
              <a:rPr lang="fr-FR" sz="2800" dirty="0"/>
              <a:t> </a:t>
            </a:r>
            <a:r>
              <a:rPr lang="fr-FR" sz="2800" dirty="0">
                <a:latin typeface="Tenor Sans"/>
                <a:sym typeface="Tenor Sans"/>
              </a:rPr>
              <a:t>et</a:t>
            </a:r>
            <a:br>
              <a:rPr lang="fr-FR" sz="2800" dirty="0">
                <a:latin typeface="Tenor Sans"/>
                <a:sym typeface="Tenor Sans"/>
              </a:rPr>
            </a:br>
            <a:r>
              <a:rPr lang="fr-FR" sz="2800" dirty="0">
                <a:latin typeface="Tenor Sans"/>
                <a:sym typeface="Tenor Sans"/>
              </a:rPr>
              <a:t> des déchets miniers </a:t>
            </a:r>
            <a:br>
              <a:rPr lang="fr-FR" sz="2800" dirty="0">
                <a:latin typeface="Tenor Sans"/>
                <a:sym typeface="Tenor Sans"/>
              </a:rPr>
            </a:br>
            <a:r>
              <a:rPr lang="fr-FR" sz="2800" dirty="0">
                <a:latin typeface="Tenor Sans"/>
                <a:sym typeface="Tenor Sans"/>
              </a:rPr>
              <a:t>dans les eaux de surface</a:t>
            </a:r>
            <a:br>
              <a:rPr lang="en-GB" sz="2800" dirty="0">
                <a:latin typeface="Tenor Sans"/>
                <a:sym typeface="Tenor Sans"/>
              </a:rPr>
            </a:br>
            <a:endParaRPr lang="en-GB" sz="2800" dirty="0"/>
          </a:p>
        </p:txBody>
      </p:sp>
      <p:pic>
        <p:nvPicPr>
          <p:cNvPr id="4" name="Image 3">
            <a:extLst>
              <a:ext uri="{FF2B5EF4-FFF2-40B4-BE49-F238E27FC236}">
                <a16:creationId xmlns:a16="http://schemas.microsoft.com/office/drawing/2014/main" id="{2E67EF1B-F546-4B50-1E5B-7515E579CA7B}"/>
              </a:ext>
            </a:extLst>
          </p:cNvPr>
          <p:cNvPicPr>
            <a:picLocks noChangeAspect="1"/>
          </p:cNvPicPr>
          <p:nvPr/>
        </p:nvPicPr>
        <p:blipFill>
          <a:blip r:embed="rId2"/>
          <a:stretch>
            <a:fillRect/>
          </a:stretch>
        </p:blipFill>
        <p:spPr>
          <a:xfrm>
            <a:off x="4912963" y="755354"/>
            <a:ext cx="3905573" cy="32819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DF3C52ED-64EA-4AA2-A377-FEAFCF80707A}"/>
              </a:ext>
            </a:extLst>
          </p:cNvPr>
          <p:cNvSpPr txBox="1"/>
          <p:nvPr/>
        </p:nvSpPr>
        <p:spPr>
          <a:xfrm>
            <a:off x="8729330" y="4835723"/>
            <a:ext cx="414670" cy="307777"/>
          </a:xfrm>
          <a:prstGeom prst="rect">
            <a:avLst/>
          </a:prstGeom>
          <a:noFill/>
        </p:spPr>
        <p:txBody>
          <a:bodyPr wrap="square" rtlCol="0">
            <a:spAutoFit/>
          </a:bodyPr>
          <a:lstStyle/>
          <a:p>
            <a:r>
              <a:rPr lang="fr-FR" dirty="0">
                <a:solidFill>
                  <a:schemeClr val="tx1"/>
                </a:solidFill>
              </a:rPr>
              <a:t>15</a:t>
            </a:r>
          </a:p>
        </p:txBody>
      </p:sp>
    </p:spTree>
    <p:extLst>
      <p:ext uri="{BB962C8B-B14F-4D97-AF65-F5344CB8AC3E}">
        <p14:creationId xmlns:p14="http://schemas.microsoft.com/office/powerpoint/2010/main" val="149762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78C5C0A0-7742-21E6-5209-64D2C0726C5D}"/>
              </a:ext>
            </a:extLst>
          </p:cNvPr>
          <p:cNvSpPr>
            <a:spLocks noGrp="1"/>
          </p:cNvSpPr>
          <p:nvPr>
            <p:ph type="subTitle" idx="1"/>
          </p:nvPr>
        </p:nvSpPr>
        <p:spPr>
          <a:xfrm>
            <a:off x="410034" y="2055844"/>
            <a:ext cx="3563100" cy="1182600"/>
          </a:xfrm>
        </p:spPr>
        <p:txBody>
          <a:bodyPr/>
          <a:lstStyle/>
          <a:p>
            <a:r>
              <a:rPr lang="fr-FR" sz="2400" dirty="0">
                <a:effectLst/>
                <a:latin typeface="Tenor Sans" panose="020B0604020202020204" charset="0"/>
                <a:ea typeface="Calibri" panose="020F0502020204030204" pitchFamily="34" charset="0"/>
                <a:cs typeface="Arial" panose="020B0604020202020204" pitchFamily="34" charset="0"/>
              </a:rPr>
              <a:t>Impacts de l’exhaure des mines</a:t>
            </a:r>
            <a:endParaRPr lang="en-GB" sz="2400" dirty="0">
              <a:effectLst/>
              <a:latin typeface="Tenor Sans" panose="020B0604020202020204" charset="0"/>
              <a:ea typeface="Calibri" panose="020F0502020204030204" pitchFamily="34" charset="0"/>
              <a:cs typeface="Arial" panose="020B0604020202020204" pitchFamily="34" charset="0"/>
            </a:endParaRPr>
          </a:p>
          <a:p>
            <a:endParaRPr lang="en-GB" dirty="0"/>
          </a:p>
        </p:txBody>
      </p:sp>
      <p:pic>
        <p:nvPicPr>
          <p:cNvPr id="4" name="Image 3" descr="L'importance d'Exhaure Dans les Mines - Rolmani">
            <a:extLst>
              <a:ext uri="{FF2B5EF4-FFF2-40B4-BE49-F238E27FC236}">
                <a16:creationId xmlns:a16="http://schemas.microsoft.com/office/drawing/2014/main" id="{EDA65F27-0C2C-5B41-C589-5376048F7B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4475" y="697421"/>
            <a:ext cx="4064387" cy="3414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1925C8B0-4B36-4176-A84B-8976DCAC98E1}"/>
              </a:ext>
            </a:extLst>
          </p:cNvPr>
          <p:cNvSpPr txBox="1"/>
          <p:nvPr/>
        </p:nvSpPr>
        <p:spPr>
          <a:xfrm>
            <a:off x="8751904" y="4835723"/>
            <a:ext cx="414670" cy="307777"/>
          </a:xfrm>
          <a:prstGeom prst="rect">
            <a:avLst/>
          </a:prstGeom>
          <a:noFill/>
        </p:spPr>
        <p:txBody>
          <a:bodyPr wrap="square" rtlCol="0">
            <a:spAutoFit/>
          </a:bodyPr>
          <a:lstStyle/>
          <a:p>
            <a:r>
              <a:rPr lang="fr-FR" dirty="0">
                <a:solidFill>
                  <a:schemeClr val="tx1"/>
                </a:solidFill>
              </a:rPr>
              <a:t>16</a:t>
            </a:r>
          </a:p>
        </p:txBody>
      </p:sp>
    </p:spTree>
    <p:extLst>
      <p:ext uri="{BB962C8B-B14F-4D97-AF65-F5344CB8AC3E}">
        <p14:creationId xmlns:p14="http://schemas.microsoft.com/office/powerpoint/2010/main" val="415356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CF9789E-3D0E-4BDD-8FDB-18732A160BF2}"/>
              </a:ext>
            </a:extLst>
          </p:cNvPr>
          <p:cNvPicPr>
            <a:picLocks noChangeAspect="1"/>
          </p:cNvPicPr>
          <p:nvPr/>
        </p:nvPicPr>
        <p:blipFill>
          <a:blip r:embed="rId2"/>
          <a:stretch>
            <a:fillRect/>
          </a:stretch>
        </p:blipFill>
        <p:spPr>
          <a:xfrm>
            <a:off x="1357235" y="1929539"/>
            <a:ext cx="6429530" cy="1844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ZoneTexte 2">
            <a:extLst>
              <a:ext uri="{FF2B5EF4-FFF2-40B4-BE49-F238E27FC236}">
                <a16:creationId xmlns:a16="http://schemas.microsoft.com/office/drawing/2014/main" id="{A07893D1-38D3-8E92-474B-6AC9D9DE2A0C}"/>
              </a:ext>
            </a:extLst>
          </p:cNvPr>
          <p:cNvSpPr txBox="1"/>
          <p:nvPr/>
        </p:nvSpPr>
        <p:spPr>
          <a:xfrm>
            <a:off x="674177" y="317715"/>
            <a:ext cx="7415939" cy="489814"/>
          </a:xfrm>
          <a:prstGeom prst="rect">
            <a:avLst/>
          </a:prstGeom>
          <a:noFill/>
        </p:spPr>
        <p:txBody>
          <a:bodyPr wrap="square" rtlCol="0">
            <a:spAutoFit/>
          </a:bodyPr>
          <a:lstStyle/>
          <a:p>
            <a:pPr marL="457200" indent="-317500">
              <a:lnSpc>
                <a:spcPct val="115000"/>
              </a:lnSpc>
              <a:buClr>
                <a:schemeClr val="dk2"/>
              </a:buClr>
              <a:buSzPts val="1400"/>
            </a:pPr>
            <a:r>
              <a:rPr lang="fr-FR" sz="2400" dirty="0">
                <a:solidFill>
                  <a:schemeClr val="tx1"/>
                </a:solidFill>
                <a:latin typeface="Tenor Sans" panose="020B0604020202020204" charset="0"/>
                <a:ea typeface="Calibri" panose="020F0502020204030204" pitchFamily="34" charset="0"/>
                <a:cs typeface="Arial" panose="020B0604020202020204" pitchFamily="34" charset="0"/>
                <a:sym typeface="Nunito"/>
              </a:rPr>
              <a:t>Impacts de projets miniers sur la qualité de l’air</a:t>
            </a:r>
            <a:endParaRPr lang="en-GB" sz="2400" dirty="0">
              <a:solidFill>
                <a:schemeClr val="tx1"/>
              </a:solidFill>
              <a:latin typeface="Tenor Sans" panose="020B0604020202020204" charset="0"/>
              <a:ea typeface="Calibri" panose="020F0502020204030204" pitchFamily="34" charset="0"/>
              <a:cs typeface="Arial" panose="020B0604020202020204" pitchFamily="34" charset="0"/>
              <a:sym typeface="Nunito"/>
            </a:endParaRPr>
          </a:p>
        </p:txBody>
      </p:sp>
      <p:sp>
        <p:nvSpPr>
          <p:cNvPr id="4" name="TextBox 3">
            <a:extLst>
              <a:ext uri="{FF2B5EF4-FFF2-40B4-BE49-F238E27FC236}">
                <a16:creationId xmlns:a16="http://schemas.microsoft.com/office/drawing/2014/main" id="{5A4B65DE-AD59-4923-9B1D-8AFEB26C6D37}"/>
              </a:ext>
            </a:extLst>
          </p:cNvPr>
          <p:cNvSpPr txBox="1"/>
          <p:nvPr/>
        </p:nvSpPr>
        <p:spPr>
          <a:xfrm>
            <a:off x="8729330" y="4729849"/>
            <a:ext cx="414670" cy="307777"/>
          </a:xfrm>
          <a:prstGeom prst="rect">
            <a:avLst/>
          </a:prstGeom>
          <a:noFill/>
        </p:spPr>
        <p:txBody>
          <a:bodyPr wrap="square" rtlCol="0">
            <a:spAutoFit/>
          </a:bodyPr>
          <a:lstStyle/>
          <a:p>
            <a:r>
              <a:rPr lang="fr-FR" dirty="0">
                <a:solidFill>
                  <a:schemeClr val="tx1"/>
                </a:solidFill>
              </a:rPr>
              <a:t>17</a:t>
            </a:r>
          </a:p>
        </p:txBody>
      </p:sp>
    </p:spTree>
    <p:extLst>
      <p:ext uri="{BB962C8B-B14F-4D97-AF65-F5344CB8AC3E}">
        <p14:creationId xmlns:p14="http://schemas.microsoft.com/office/powerpoint/2010/main" val="148849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85337" y="2439500"/>
            <a:ext cx="5373325"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000" dirty="0"/>
          </a:p>
          <a:p>
            <a:r>
              <a:rPr lang="fr-FR" sz="4400" dirty="0"/>
              <a:t>EIE </a:t>
            </a:r>
            <a:br>
              <a:rPr lang="fr-FR" sz="4400" dirty="0"/>
            </a:br>
            <a:r>
              <a:rPr lang="fr-FR" sz="4400" dirty="0"/>
              <a:t>&amp; </a:t>
            </a:r>
            <a:br>
              <a:rPr lang="fr-FR" sz="4400" dirty="0"/>
            </a:br>
            <a:r>
              <a:rPr lang="fr-FR" sz="4400" dirty="0"/>
              <a:t>Evaluation</a:t>
            </a:r>
            <a:br>
              <a:rPr lang="fr-FR" sz="4400" dirty="0"/>
            </a:br>
            <a:endParaRPr lang="fr-FR" sz="4400" dirty="0"/>
          </a:p>
        </p:txBody>
      </p:sp>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2384075" y="656475"/>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777749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A6FADE-6623-4594-A558-7536825FAD9E}"/>
              </a:ext>
            </a:extLst>
          </p:cNvPr>
          <p:cNvPicPr>
            <a:picLocks noChangeAspect="1"/>
          </p:cNvPicPr>
          <p:nvPr/>
        </p:nvPicPr>
        <p:blipFill>
          <a:blip r:embed="rId2"/>
          <a:stretch>
            <a:fillRect/>
          </a:stretch>
        </p:blipFill>
        <p:spPr>
          <a:xfrm>
            <a:off x="2486985" y="638166"/>
            <a:ext cx="4170025" cy="4505334"/>
          </a:xfrm>
          <a:prstGeom prst="rect">
            <a:avLst/>
          </a:prstGeom>
        </p:spPr>
      </p:pic>
      <p:pic>
        <p:nvPicPr>
          <p:cNvPr id="4" name="Picture 3">
            <a:extLst>
              <a:ext uri="{FF2B5EF4-FFF2-40B4-BE49-F238E27FC236}">
                <a16:creationId xmlns:a16="http://schemas.microsoft.com/office/drawing/2014/main" id="{7205B4B7-71C1-43E7-A26A-FCE6403499CE}"/>
              </a:ext>
            </a:extLst>
          </p:cNvPr>
          <p:cNvPicPr>
            <a:picLocks noChangeAspect="1"/>
          </p:cNvPicPr>
          <p:nvPr/>
        </p:nvPicPr>
        <p:blipFill>
          <a:blip r:embed="rId3"/>
          <a:stretch>
            <a:fillRect/>
          </a:stretch>
        </p:blipFill>
        <p:spPr>
          <a:xfrm>
            <a:off x="718991" y="58996"/>
            <a:ext cx="7706012" cy="579170"/>
          </a:xfrm>
          <a:prstGeom prst="rect">
            <a:avLst/>
          </a:prstGeom>
        </p:spPr>
      </p:pic>
      <p:sp>
        <p:nvSpPr>
          <p:cNvPr id="5" name="TextBox 4">
            <a:extLst>
              <a:ext uri="{FF2B5EF4-FFF2-40B4-BE49-F238E27FC236}">
                <a16:creationId xmlns:a16="http://schemas.microsoft.com/office/drawing/2014/main" id="{FC31E062-6A6A-4209-A0D1-F2B295B877F6}"/>
              </a:ext>
            </a:extLst>
          </p:cNvPr>
          <p:cNvSpPr txBox="1"/>
          <p:nvPr/>
        </p:nvSpPr>
        <p:spPr>
          <a:xfrm>
            <a:off x="8729330" y="4835723"/>
            <a:ext cx="414670" cy="307777"/>
          </a:xfrm>
          <a:prstGeom prst="rect">
            <a:avLst/>
          </a:prstGeom>
          <a:noFill/>
        </p:spPr>
        <p:txBody>
          <a:bodyPr wrap="square" rtlCol="0">
            <a:spAutoFit/>
          </a:bodyPr>
          <a:lstStyle/>
          <a:p>
            <a:r>
              <a:rPr lang="fr-FR" dirty="0">
                <a:solidFill>
                  <a:schemeClr val="tx1"/>
                </a:solidFill>
              </a:rPr>
              <a:t>18</a:t>
            </a:r>
          </a:p>
        </p:txBody>
      </p:sp>
    </p:spTree>
    <p:extLst>
      <p:ext uri="{BB962C8B-B14F-4D97-AF65-F5344CB8AC3E}">
        <p14:creationId xmlns:p14="http://schemas.microsoft.com/office/powerpoint/2010/main" val="3386594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E1362D-A368-49A9-A7F9-A783244EFB23}"/>
              </a:ext>
            </a:extLst>
          </p:cNvPr>
          <p:cNvPicPr>
            <a:picLocks noChangeAspect="1"/>
          </p:cNvPicPr>
          <p:nvPr/>
        </p:nvPicPr>
        <p:blipFill rotWithShape="1">
          <a:blip r:embed="rId2"/>
          <a:srcRect t="23989" b="-23989"/>
          <a:stretch/>
        </p:blipFill>
        <p:spPr>
          <a:xfrm>
            <a:off x="790461" y="782197"/>
            <a:ext cx="7563077" cy="5672308"/>
          </a:xfrm>
          <a:prstGeom prst="rect">
            <a:avLst/>
          </a:prstGeom>
        </p:spPr>
      </p:pic>
      <p:pic>
        <p:nvPicPr>
          <p:cNvPr id="5" name="Picture 4">
            <a:extLst>
              <a:ext uri="{FF2B5EF4-FFF2-40B4-BE49-F238E27FC236}">
                <a16:creationId xmlns:a16="http://schemas.microsoft.com/office/drawing/2014/main" id="{620D8151-C98C-491A-A65F-381100276235}"/>
              </a:ext>
            </a:extLst>
          </p:cNvPr>
          <p:cNvPicPr>
            <a:picLocks noChangeAspect="1"/>
          </p:cNvPicPr>
          <p:nvPr/>
        </p:nvPicPr>
        <p:blipFill>
          <a:blip r:embed="rId3"/>
          <a:stretch>
            <a:fillRect/>
          </a:stretch>
        </p:blipFill>
        <p:spPr>
          <a:xfrm>
            <a:off x="718993" y="0"/>
            <a:ext cx="7706012" cy="579170"/>
          </a:xfrm>
          <a:prstGeom prst="rect">
            <a:avLst/>
          </a:prstGeom>
        </p:spPr>
      </p:pic>
      <p:sp>
        <p:nvSpPr>
          <p:cNvPr id="4" name="TextBox 3">
            <a:extLst>
              <a:ext uri="{FF2B5EF4-FFF2-40B4-BE49-F238E27FC236}">
                <a16:creationId xmlns:a16="http://schemas.microsoft.com/office/drawing/2014/main" id="{D65336DD-AF0F-472D-B4C2-84138C43DBDA}"/>
              </a:ext>
            </a:extLst>
          </p:cNvPr>
          <p:cNvSpPr txBox="1"/>
          <p:nvPr/>
        </p:nvSpPr>
        <p:spPr>
          <a:xfrm>
            <a:off x="8729330" y="4835723"/>
            <a:ext cx="414670" cy="307777"/>
          </a:xfrm>
          <a:prstGeom prst="rect">
            <a:avLst/>
          </a:prstGeom>
          <a:noFill/>
        </p:spPr>
        <p:txBody>
          <a:bodyPr wrap="square" rtlCol="0">
            <a:spAutoFit/>
          </a:bodyPr>
          <a:lstStyle/>
          <a:p>
            <a:r>
              <a:rPr lang="fr-FR" dirty="0">
                <a:solidFill>
                  <a:schemeClr val="tx1"/>
                </a:solidFill>
              </a:rPr>
              <a:t>19</a:t>
            </a:r>
          </a:p>
        </p:txBody>
      </p:sp>
      <p:pic>
        <p:nvPicPr>
          <p:cNvPr id="2" name="Picture 1">
            <a:extLst>
              <a:ext uri="{FF2B5EF4-FFF2-40B4-BE49-F238E27FC236}">
                <a16:creationId xmlns:a16="http://schemas.microsoft.com/office/drawing/2014/main" id="{DAC9A355-BF4C-47B9-8E7B-3883CB7C85CA}"/>
              </a:ext>
            </a:extLst>
          </p:cNvPr>
          <p:cNvPicPr>
            <a:picLocks noChangeAspect="1"/>
          </p:cNvPicPr>
          <p:nvPr/>
        </p:nvPicPr>
        <p:blipFill>
          <a:blip r:embed="rId4"/>
          <a:stretch>
            <a:fillRect/>
          </a:stretch>
        </p:blipFill>
        <p:spPr>
          <a:xfrm>
            <a:off x="3686050" y="4370400"/>
            <a:ext cx="1771897" cy="619211"/>
          </a:xfrm>
          <a:prstGeom prst="rect">
            <a:avLst/>
          </a:prstGeom>
        </p:spPr>
      </p:pic>
    </p:spTree>
    <p:extLst>
      <p:ext uri="{BB962C8B-B14F-4D97-AF65-F5344CB8AC3E}">
        <p14:creationId xmlns:p14="http://schemas.microsoft.com/office/powerpoint/2010/main" val="1006179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7BDA49-5663-415C-826F-87B6EA375C0E}"/>
              </a:ext>
            </a:extLst>
          </p:cNvPr>
          <p:cNvPicPr/>
          <p:nvPr/>
        </p:nvPicPr>
        <p:blipFill>
          <a:blip r:embed="rId2"/>
          <a:stretch>
            <a:fillRect/>
          </a:stretch>
        </p:blipFill>
        <p:spPr>
          <a:xfrm>
            <a:off x="1430079" y="801429"/>
            <a:ext cx="6283842" cy="3540642"/>
          </a:xfrm>
          <a:prstGeom prst="rect">
            <a:avLst/>
          </a:prstGeom>
        </p:spPr>
      </p:pic>
      <p:pic>
        <p:nvPicPr>
          <p:cNvPr id="3" name="Picture 2">
            <a:extLst>
              <a:ext uri="{FF2B5EF4-FFF2-40B4-BE49-F238E27FC236}">
                <a16:creationId xmlns:a16="http://schemas.microsoft.com/office/drawing/2014/main" id="{6984D7BA-7EB3-4AF0-AB34-E6307099B7D8}"/>
              </a:ext>
            </a:extLst>
          </p:cNvPr>
          <p:cNvPicPr>
            <a:picLocks noChangeAspect="1"/>
          </p:cNvPicPr>
          <p:nvPr/>
        </p:nvPicPr>
        <p:blipFill>
          <a:blip r:embed="rId3"/>
          <a:stretch>
            <a:fillRect/>
          </a:stretch>
        </p:blipFill>
        <p:spPr>
          <a:xfrm>
            <a:off x="718994" y="45079"/>
            <a:ext cx="7706012" cy="579170"/>
          </a:xfrm>
          <a:prstGeom prst="rect">
            <a:avLst/>
          </a:prstGeom>
        </p:spPr>
      </p:pic>
      <p:sp>
        <p:nvSpPr>
          <p:cNvPr id="4" name="TextBox 3">
            <a:extLst>
              <a:ext uri="{FF2B5EF4-FFF2-40B4-BE49-F238E27FC236}">
                <a16:creationId xmlns:a16="http://schemas.microsoft.com/office/drawing/2014/main" id="{85A3D811-BD9B-4303-ACA7-A371C3258C95}"/>
              </a:ext>
            </a:extLst>
          </p:cNvPr>
          <p:cNvSpPr txBox="1"/>
          <p:nvPr/>
        </p:nvSpPr>
        <p:spPr>
          <a:xfrm>
            <a:off x="8637762" y="4692503"/>
            <a:ext cx="414670" cy="307777"/>
          </a:xfrm>
          <a:prstGeom prst="rect">
            <a:avLst/>
          </a:prstGeom>
          <a:noFill/>
        </p:spPr>
        <p:txBody>
          <a:bodyPr wrap="square" rtlCol="0">
            <a:spAutoFit/>
          </a:bodyPr>
          <a:lstStyle/>
          <a:p>
            <a:r>
              <a:rPr lang="fr-FR" dirty="0">
                <a:solidFill>
                  <a:schemeClr val="tx1"/>
                </a:solidFill>
              </a:rPr>
              <a:t>20</a:t>
            </a:r>
          </a:p>
        </p:txBody>
      </p:sp>
    </p:spTree>
    <p:extLst>
      <p:ext uri="{BB962C8B-B14F-4D97-AF65-F5344CB8AC3E}">
        <p14:creationId xmlns:p14="http://schemas.microsoft.com/office/powerpoint/2010/main" val="321490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cxnSp>
        <p:nvCxnSpPr>
          <p:cNvPr id="559" name="Google Shape;559;p46"/>
          <p:cNvCxnSpPr/>
          <p:nvPr/>
        </p:nvCxnSpPr>
        <p:spPr>
          <a:xfrm>
            <a:off x="-9175" y="2691747"/>
            <a:ext cx="9159300" cy="0"/>
          </a:xfrm>
          <a:prstGeom prst="straightConnector1">
            <a:avLst/>
          </a:prstGeom>
          <a:noFill/>
          <a:ln w="9525" cap="flat" cmpd="sng">
            <a:solidFill>
              <a:schemeClr val="accent3"/>
            </a:solidFill>
            <a:prstDash val="solid"/>
            <a:round/>
            <a:headEnd type="none" w="med" len="med"/>
            <a:tailEnd type="none" w="med" len="med"/>
          </a:ln>
        </p:spPr>
      </p:cxnSp>
      <p:sp>
        <p:nvSpPr>
          <p:cNvPr id="5" name="Rectangle : coins arrondis 4">
            <a:extLst>
              <a:ext uri="{FF2B5EF4-FFF2-40B4-BE49-F238E27FC236}">
                <a16:creationId xmlns:a16="http://schemas.microsoft.com/office/drawing/2014/main" id="{5503B838-C175-FC29-394D-F4C8BB69BD50}"/>
              </a:ext>
            </a:extLst>
          </p:cNvPr>
          <p:cNvSpPr/>
          <p:nvPr/>
        </p:nvSpPr>
        <p:spPr>
          <a:xfrm>
            <a:off x="7483646" y="526675"/>
            <a:ext cx="4587200" cy="4721600"/>
          </a:xfrm>
          <a:prstGeom prst="roundRect">
            <a:avLst>
              <a:gd name="adj" fmla="val 21392"/>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56" name="Google Shape;556;p46"/>
          <p:cNvSpPr/>
          <p:nvPr/>
        </p:nvSpPr>
        <p:spPr>
          <a:xfrm>
            <a:off x="-213450" y="1697975"/>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57" name="Google Shape;557;p46"/>
          <p:cNvSpPr txBox="1">
            <a:spLocks noGrp="1"/>
          </p:cNvSpPr>
          <p:nvPr>
            <p:ph type="title"/>
          </p:nvPr>
        </p:nvSpPr>
        <p:spPr>
          <a:xfrm>
            <a:off x="1824725" y="1739399"/>
            <a:ext cx="5494500" cy="18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DZ" sz="5400" dirty="0">
                <a:solidFill>
                  <a:schemeClr val="accent3"/>
                </a:solidFill>
              </a:rPr>
              <a:t>La sécurité des employées</a:t>
            </a:r>
            <a:endParaRPr sz="4000" dirty="0">
              <a:solidFill>
                <a:schemeClr val="accent3"/>
              </a:solidFill>
            </a:endParaRPr>
          </a:p>
        </p:txBody>
      </p:sp>
      <p:sp>
        <p:nvSpPr>
          <p:cNvPr id="560" name="Google Shape;560;p46"/>
          <p:cNvSpPr/>
          <p:nvPr/>
        </p:nvSpPr>
        <p:spPr>
          <a:xfrm>
            <a:off x="1076998" y="1737750"/>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4" name="Groupe 3">
            <a:extLst>
              <a:ext uri="{FF2B5EF4-FFF2-40B4-BE49-F238E27FC236}">
                <a16:creationId xmlns:a16="http://schemas.microsoft.com/office/drawing/2014/main" id="{ABFE38C0-0C43-9224-0621-0C141FD71675}"/>
              </a:ext>
            </a:extLst>
          </p:cNvPr>
          <p:cNvGrpSpPr/>
          <p:nvPr/>
        </p:nvGrpSpPr>
        <p:grpSpPr>
          <a:xfrm>
            <a:off x="3947200" y="-274674"/>
            <a:ext cx="1246550" cy="1246500"/>
            <a:chOff x="3947200" y="540000"/>
            <a:chExt cx="1246550" cy="1246500"/>
          </a:xfrm>
        </p:grpSpPr>
        <p:sp>
          <p:nvSpPr>
            <p:cNvPr id="2" name="Google Shape;411;p41">
              <a:extLst>
                <a:ext uri="{FF2B5EF4-FFF2-40B4-BE49-F238E27FC236}">
                  <a16:creationId xmlns:a16="http://schemas.microsoft.com/office/drawing/2014/main" id="{F06EE70B-0D9F-CE98-C0CD-898719C5FB28}"/>
                </a:ext>
              </a:extLst>
            </p:cNvPr>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Google Shape;415;p41">
              <a:extLst>
                <a:ext uri="{FF2B5EF4-FFF2-40B4-BE49-F238E27FC236}">
                  <a16:creationId xmlns:a16="http://schemas.microsoft.com/office/drawing/2014/main" id="{DAD42DC7-67BF-7EBB-FFE1-035DC8882107}"/>
                </a:ext>
              </a:extLst>
            </p:cNvPr>
            <p:cNvSpPr txBox="1">
              <a:spLocks/>
            </p:cNvSpPr>
            <p:nvPr/>
          </p:nvSpPr>
          <p:spPr>
            <a:xfrm>
              <a:off x="3950250" y="742375"/>
              <a:ext cx="12435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7F5E6"/>
                </a:buClr>
                <a:buSzPts val="6000"/>
                <a:buFont typeface="Arial"/>
                <a:buNone/>
                <a:tabLst/>
                <a:defRPr/>
              </a:pPr>
              <a:r>
                <a:rPr kumimoji="0" lang="en" sz="6000" b="0" i="0" u="none" strike="noStrike" kern="0" cap="none" spc="0" normalizeH="0" baseline="0" noProof="0" dirty="0">
                  <a:ln>
                    <a:noFill/>
                  </a:ln>
                  <a:solidFill>
                    <a:srgbClr val="F7F5E6"/>
                  </a:solidFill>
                  <a:effectLst/>
                  <a:uLnTx/>
                  <a:uFillTx/>
                  <a:latin typeface="Tenor Sans"/>
                  <a:cs typeface="Arial"/>
                  <a:sym typeface="Tenor Sans"/>
                </a:rPr>
                <a:t>04</a:t>
              </a:r>
            </a:p>
          </p:txBody>
        </p:sp>
      </p:grpSp>
      <p:sp>
        <p:nvSpPr>
          <p:cNvPr id="6" name="Rectangle : coins arrondis 5">
            <a:extLst>
              <a:ext uri="{FF2B5EF4-FFF2-40B4-BE49-F238E27FC236}">
                <a16:creationId xmlns:a16="http://schemas.microsoft.com/office/drawing/2014/main" id="{7DE8D8BD-D0E6-53F2-4034-A7DBD473E63A}"/>
              </a:ext>
            </a:extLst>
          </p:cNvPr>
          <p:cNvSpPr/>
          <p:nvPr/>
        </p:nvSpPr>
        <p:spPr>
          <a:xfrm>
            <a:off x="7405310" y="538158"/>
            <a:ext cx="4587200" cy="4721600"/>
          </a:xfrm>
          <a:prstGeom prst="roundRect">
            <a:avLst>
              <a:gd name="adj" fmla="val 21392"/>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7" name="Rectangle : coins arrondis 6">
            <a:extLst>
              <a:ext uri="{FF2B5EF4-FFF2-40B4-BE49-F238E27FC236}">
                <a16:creationId xmlns:a16="http://schemas.microsoft.com/office/drawing/2014/main" id="{BDF56405-43B2-9E8E-767F-A7B8D6DC5F52}"/>
              </a:ext>
            </a:extLst>
          </p:cNvPr>
          <p:cNvSpPr/>
          <p:nvPr/>
        </p:nvSpPr>
        <p:spPr>
          <a:xfrm>
            <a:off x="7405311" y="3348752"/>
            <a:ext cx="4587200" cy="1893913"/>
          </a:xfrm>
          <a:prstGeom prst="roundRect">
            <a:avLst>
              <a:gd name="adj" fmla="val 0"/>
            </a:avLst>
          </a:prstGeom>
          <a:blipFill dpi="0" rotWithShape="1">
            <a:blip r:embed="rId3">
              <a:extLst>
                <a:ext uri="{28A0092B-C50C-407E-A947-70E740481C1C}">
                  <a14:useLocalDpi xmlns:a14="http://schemas.microsoft.com/office/drawing/2010/main" val="0"/>
                </a:ext>
              </a:extLst>
            </a:blip>
            <a:srcRect/>
            <a:stretch>
              <a:fillRect t="-1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58" name="Google Shape;558;p46"/>
          <p:cNvSpPr/>
          <p:nvPr/>
        </p:nvSpPr>
        <p:spPr>
          <a:xfrm>
            <a:off x="7319225" y="498100"/>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repeatCount="indefinite" accel="50000" decel="50000" autoRev="1" fill="remove" grpId="0" nodeType="afterEffect">
                                  <p:stCondLst>
                                    <p:cond delay="0"/>
                                  </p:stCondLst>
                                  <p:childTnLst>
                                    <p:animMotion origin="layout" path="M -0.0533 -0.03487 L -0.01337 -0.01728 C -0.00469 -0.01358 0.00573 -0.00247 0.0151 0.01297 C 0.02465 0.02963 0.0309 0.04599 0.03472 0.06081 L 0.04861 0.13241 " pathEditMode="relative" rAng="2580000" ptsTypes="AAAAA">
                                      <p:cBhvr>
                                        <p:cTn id="6" dur="3000" fill="hold"/>
                                        <p:tgtEl>
                                          <p:spTgt spid="560"/>
                                        </p:tgtEl>
                                        <p:attrNameLst>
                                          <p:attrName>ppt_x</p:attrName>
                                          <p:attrName>ppt_y</p:attrName>
                                        </p:attrNameLst>
                                      </p:cBhvr>
                                      <p:rCtr x="5990" y="6636"/>
                                    </p:animMotion>
                                  </p:childTnLst>
                                </p:cTn>
                              </p:par>
                              <p:par>
                                <p:cTn id="7" presetID="37" presetClass="path" presetSubtype="0" repeatCount="indefinite" accel="50000" decel="50000" autoRev="1" fill="remove" grpId="0" nodeType="withEffect">
                                  <p:stCondLst>
                                    <p:cond delay="0"/>
                                  </p:stCondLst>
                                  <p:childTnLst>
                                    <p:animMotion origin="layout" path="M -5.91974E-17 -2.46914E-6 L -0.01111 0.20155 C -0.01337 0.24599 -0.01597 0.30926 -0.01771 0.37284 C -0.01997 0.45031 -0.02118 0.50834 -0.02118 0.55247 L -0.02205 0.74969 " pathEditMode="relative" rAng="16380000" ptsTypes="AAAAA">
                                      <p:cBhvr>
                                        <p:cTn id="8" dur="5000" fill="hold"/>
                                        <p:tgtEl>
                                          <p:spTgt spid="558"/>
                                        </p:tgtEl>
                                        <p:attrNameLst>
                                          <p:attrName>ppt_x</p:attrName>
                                          <p:attrName>ppt_y</p:attrName>
                                        </p:attrNameLst>
                                      </p:cBhvr>
                                      <p:rCtr x="-1441" y="374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 grpId="0" animBg="1"/>
      <p:bldP spid="55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42" name="Google Shape;642;p52"/>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630;p52">
            <a:extLst>
              <a:ext uri="{FF2B5EF4-FFF2-40B4-BE49-F238E27FC236}">
                <a16:creationId xmlns:a16="http://schemas.microsoft.com/office/drawing/2014/main" id="{C021ED7F-AEB9-4533-8722-8027705DE71B}"/>
              </a:ext>
            </a:extLst>
          </p:cNvPr>
          <p:cNvSpPr txBox="1">
            <a:spLocks/>
          </p:cNvSpPr>
          <p:nvPr/>
        </p:nvSpPr>
        <p:spPr>
          <a:xfrm>
            <a:off x="720000" y="55000"/>
            <a:ext cx="7704000" cy="54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Tenor Sans"/>
              <a:buNone/>
              <a:defRPr sz="3300" b="0" i="0" u="none" strike="noStrike" cap="none">
                <a:solidFill>
                  <a:schemeClr val="dk1"/>
                </a:solidFill>
                <a:latin typeface="Tenor Sans"/>
                <a:ea typeface="Tenor Sans"/>
                <a:cs typeface="Tenor Sans"/>
                <a:sym typeface="Tenor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3300"/>
              <a:buFont typeface="Tenor Sans"/>
              <a:buNone/>
              <a:tabLst/>
              <a:defRPr/>
            </a:pPr>
            <a:r>
              <a:rPr kumimoji="0" lang="fr-FR" sz="2800" b="0" i="0" u="none" strike="noStrike" kern="0" cap="none" spc="0" normalizeH="0" baseline="0" noProof="0" dirty="0">
                <a:ln>
                  <a:noFill/>
                </a:ln>
                <a:solidFill>
                  <a:srgbClr val="333A56">
                    <a:lumMod val="60000"/>
                    <a:lumOff val="40000"/>
                  </a:srgbClr>
                </a:solidFill>
                <a:effectLst/>
                <a:uLnTx/>
                <a:uFillTx/>
                <a:latin typeface="Tenor Sans"/>
                <a:sym typeface="Tenor Sans"/>
              </a:rPr>
              <a:t>Équipement de protection individuelle (EPI</a:t>
            </a:r>
            <a:r>
              <a:rPr kumimoji="0" lang="fr-DZ" sz="2800" b="0" i="0" u="none" strike="noStrike" kern="0" cap="none" spc="0" normalizeH="0" baseline="0" noProof="0" dirty="0">
                <a:ln>
                  <a:noFill/>
                </a:ln>
                <a:solidFill>
                  <a:srgbClr val="333A56">
                    <a:lumMod val="60000"/>
                    <a:lumOff val="40000"/>
                  </a:srgbClr>
                </a:solidFill>
                <a:effectLst/>
                <a:uLnTx/>
                <a:uFillTx/>
                <a:latin typeface="Tenor Sans"/>
                <a:sym typeface="Tenor Sans"/>
              </a:rPr>
              <a:t>)</a:t>
            </a:r>
            <a:endParaRPr kumimoji="0" lang="fr-FR" sz="2800" b="0" i="0" u="none" strike="noStrike" kern="0" cap="none" spc="0" normalizeH="0" baseline="0" noProof="0" dirty="0">
              <a:ln>
                <a:noFill/>
              </a:ln>
              <a:solidFill>
                <a:srgbClr val="333A56">
                  <a:lumMod val="60000"/>
                  <a:lumOff val="40000"/>
                </a:srgbClr>
              </a:solidFill>
              <a:effectLst/>
              <a:uLnTx/>
              <a:uFillTx/>
              <a:latin typeface="Tenor Sans"/>
              <a:sym typeface="Tenor Sans"/>
            </a:endParaRPr>
          </a:p>
        </p:txBody>
      </p:sp>
      <p:pic>
        <p:nvPicPr>
          <p:cNvPr id="4" name="Image 3">
            <a:extLst>
              <a:ext uri="{FF2B5EF4-FFF2-40B4-BE49-F238E27FC236}">
                <a16:creationId xmlns:a16="http://schemas.microsoft.com/office/drawing/2014/main" id="{4798975A-210D-066E-F3FF-780A540D78C6}"/>
              </a:ext>
            </a:extLst>
          </p:cNvPr>
          <p:cNvPicPr>
            <a:picLocks noChangeAspect="1"/>
          </p:cNvPicPr>
          <p:nvPr/>
        </p:nvPicPr>
        <p:blipFill rotWithShape="1">
          <a:blip r:embed="rId3"/>
          <a:srcRect l="7498" t="1802" r="7261" b="9938"/>
          <a:stretch/>
        </p:blipFill>
        <p:spPr>
          <a:xfrm>
            <a:off x="2927444" y="732714"/>
            <a:ext cx="3289111" cy="3678072"/>
          </a:xfrm>
          <a:prstGeom prst="rect">
            <a:avLst/>
          </a:prstGeom>
        </p:spPr>
      </p:pic>
      <p:sp>
        <p:nvSpPr>
          <p:cNvPr id="5" name="TextBox 4">
            <a:extLst>
              <a:ext uri="{FF2B5EF4-FFF2-40B4-BE49-F238E27FC236}">
                <a16:creationId xmlns:a16="http://schemas.microsoft.com/office/drawing/2014/main" id="{41DAEB3C-75BC-4E52-8421-8DD73C97BE41}"/>
              </a:ext>
            </a:extLst>
          </p:cNvPr>
          <p:cNvSpPr txBox="1"/>
          <p:nvPr/>
        </p:nvSpPr>
        <p:spPr>
          <a:xfrm>
            <a:off x="8729330" y="4527379"/>
            <a:ext cx="414670" cy="307777"/>
          </a:xfrm>
          <a:prstGeom prst="rect">
            <a:avLst/>
          </a:prstGeom>
          <a:noFill/>
        </p:spPr>
        <p:txBody>
          <a:bodyPr wrap="square" rtlCol="0">
            <a:spAutoFit/>
          </a:bodyPr>
          <a:lstStyle/>
          <a:p>
            <a:r>
              <a:rPr lang="fr-FR" dirty="0">
                <a:solidFill>
                  <a:schemeClr val="tx1"/>
                </a:solidFill>
              </a:rPr>
              <a:t>21</a:t>
            </a:r>
          </a:p>
        </p:txBody>
      </p:sp>
    </p:spTree>
    <p:extLst>
      <p:ext uri="{BB962C8B-B14F-4D97-AF65-F5344CB8AC3E}">
        <p14:creationId xmlns:p14="http://schemas.microsoft.com/office/powerpoint/2010/main" val="28827258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6"/>
        <p:cNvGrpSpPr/>
        <p:nvPr/>
      </p:nvGrpSpPr>
      <p:grpSpPr>
        <a:xfrm>
          <a:off x="0" y="0"/>
          <a:ext cx="0" cy="0"/>
          <a:chOff x="0" y="0"/>
          <a:chExt cx="0" cy="0"/>
        </a:xfrm>
      </p:grpSpPr>
      <p:sp>
        <p:nvSpPr>
          <p:cNvPr id="377" name="Google Shape;377;p39"/>
          <p:cNvSpPr/>
          <p:nvPr/>
        </p:nvSpPr>
        <p:spPr>
          <a:xfrm>
            <a:off x="801000" y="1529300"/>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378;p39"/>
          <p:cNvSpPr/>
          <p:nvPr/>
        </p:nvSpPr>
        <p:spPr>
          <a:xfrm>
            <a:off x="4968500" y="1529300"/>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379;p39"/>
          <p:cNvSpPr/>
          <p:nvPr/>
        </p:nvSpPr>
        <p:spPr>
          <a:xfrm>
            <a:off x="4968500" y="3115275"/>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380;p39"/>
          <p:cNvSpPr/>
          <p:nvPr/>
        </p:nvSpPr>
        <p:spPr>
          <a:xfrm>
            <a:off x="801000" y="3115275"/>
            <a:ext cx="995100" cy="9951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81;p39"/>
          <p:cNvSpPr txBox="1">
            <a:spLocks noGrp="1"/>
          </p:cNvSpPr>
          <p:nvPr>
            <p:ph type="title"/>
          </p:nvPr>
        </p:nvSpPr>
        <p:spPr>
          <a:xfrm>
            <a:off x="6176714" y="1730150"/>
            <a:ext cx="2336400" cy="527700"/>
          </a:xfrm>
          <a:prstGeom prst="rect">
            <a:avLst/>
          </a:prstGeom>
        </p:spPr>
        <p:txBody>
          <a:bodyPr spcFirstLastPara="1" wrap="square" lIns="91425" tIns="91425" rIns="91425" bIns="91425" anchor="ctr" anchorCtr="0">
            <a:noAutofit/>
          </a:bodyPr>
          <a:lstStyle/>
          <a:p>
            <a:pPr lvl="0"/>
            <a:r>
              <a:rPr lang="fr-FR" sz="2400" dirty="0"/>
              <a:t>Prédiction des défiances</a:t>
            </a:r>
          </a:p>
        </p:txBody>
      </p:sp>
      <p:sp>
        <p:nvSpPr>
          <p:cNvPr id="382" name="Google Shape;382;p39"/>
          <p:cNvSpPr txBox="1">
            <a:spLocks noGrp="1"/>
          </p:cNvSpPr>
          <p:nvPr>
            <p:ph type="title" idx="2"/>
          </p:nvPr>
        </p:nvSpPr>
        <p:spPr>
          <a:xfrm>
            <a:off x="848550" y="1730150"/>
            <a:ext cx="95835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84" name="Google Shape;384;p39"/>
          <p:cNvSpPr txBox="1">
            <a:spLocks noGrp="1"/>
          </p:cNvSpPr>
          <p:nvPr>
            <p:ph type="title" idx="3"/>
          </p:nvPr>
        </p:nvSpPr>
        <p:spPr>
          <a:xfrm>
            <a:off x="2004686" y="1672115"/>
            <a:ext cx="2336400" cy="527700"/>
          </a:xfrm>
          <a:prstGeom prst="rect">
            <a:avLst/>
          </a:prstGeom>
        </p:spPr>
        <p:txBody>
          <a:bodyPr spcFirstLastPara="1" wrap="square" lIns="91425" tIns="91425" rIns="91425" bIns="91425" anchor="ctr" anchorCtr="0">
            <a:noAutofit/>
          </a:bodyPr>
          <a:lstStyle/>
          <a:p>
            <a:pPr lvl="0"/>
            <a:r>
              <a:rPr lang="fr-FR" dirty="0"/>
              <a:t>Sécurité des employés</a:t>
            </a:r>
            <a:endParaRPr dirty="0"/>
          </a:p>
        </p:txBody>
      </p:sp>
      <p:sp>
        <p:nvSpPr>
          <p:cNvPr id="385" name="Google Shape;385;p39"/>
          <p:cNvSpPr txBox="1">
            <a:spLocks noGrp="1"/>
          </p:cNvSpPr>
          <p:nvPr>
            <p:ph type="title" idx="4"/>
          </p:nvPr>
        </p:nvSpPr>
        <p:spPr>
          <a:xfrm>
            <a:off x="4979300" y="1730150"/>
            <a:ext cx="9735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87" name="Google Shape;387;p39"/>
          <p:cNvSpPr txBox="1">
            <a:spLocks noGrp="1"/>
          </p:cNvSpPr>
          <p:nvPr>
            <p:ph type="title" idx="6"/>
          </p:nvPr>
        </p:nvSpPr>
        <p:spPr>
          <a:xfrm>
            <a:off x="1924712" y="3348975"/>
            <a:ext cx="2753614"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Application</a:t>
            </a:r>
            <a:endParaRPr dirty="0"/>
          </a:p>
        </p:txBody>
      </p:sp>
      <p:sp>
        <p:nvSpPr>
          <p:cNvPr id="388" name="Google Shape;388;p39"/>
          <p:cNvSpPr txBox="1">
            <a:spLocks noGrp="1"/>
          </p:cNvSpPr>
          <p:nvPr>
            <p:ph type="title" idx="7"/>
          </p:nvPr>
        </p:nvSpPr>
        <p:spPr>
          <a:xfrm>
            <a:off x="801000" y="3316125"/>
            <a:ext cx="995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90" name="Google Shape;390;p39"/>
          <p:cNvSpPr txBox="1">
            <a:spLocks noGrp="1"/>
          </p:cNvSpPr>
          <p:nvPr>
            <p:ph type="title" idx="9"/>
          </p:nvPr>
        </p:nvSpPr>
        <p:spPr>
          <a:xfrm>
            <a:off x="6087588" y="338182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Conclusion</a:t>
            </a:r>
            <a:endParaRPr dirty="0"/>
          </a:p>
        </p:txBody>
      </p:sp>
      <p:sp>
        <p:nvSpPr>
          <p:cNvPr id="391" name="Google Shape;391;p39"/>
          <p:cNvSpPr txBox="1">
            <a:spLocks noGrp="1"/>
          </p:cNvSpPr>
          <p:nvPr>
            <p:ph type="title" idx="13"/>
          </p:nvPr>
        </p:nvSpPr>
        <p:spPr>
          <a:xfrm>
            <a:off x="4979301" y="3316125"/>
            <a:ext cx="9735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393" name="Google Shape;393;p39"/>
          <p:cNvSpPr txBox="1">
            <a:spLocks noGrp="1"/>
          </p:cNvSpPr>
          <p:nvPr>
            <p:ph type="title" idx="15"/>
          </p:nvPr>
        </p:nvSpPr>
        <p:spPr>
          <a:xfrm>
            <a:off x="1511125" y="540000"/>
            <a:ext cx="61218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PLAN</a:t>
            </a:r>
            <a:endParaRPr dirty="0"/>
          </a:p>
        </p:txBody>
      </p:sp>
    </p:spTree>
    <p:extLst>
      <p:ext uri="{BB962C8B-B14F-4D97-AF65-F5344CB8AC3E}">
        <p14:creationId xmlns:p14="http://schemas.microsoft.com/office/powerpoint/2010/main" val="3857503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42" name="Google Shape;642;p52"/>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630;p52">
            <a:extLst>
              <a:ext uri="{FF2B5EF4-FFF2-40B4-BE49-F238E27FC236}">
                <a16:creationId xmlns:a16="http://schemas.microsoft.com/office/drawing/2014/main" id="{C021ED7F-AEB9-4533-8722-8027705DE71B}"/>
              </a:ext>
            </a:extLst>
          </p:cNvPr>
          <p:cNvSpPr txBox="1">
            <a:spLocks/>
          </p:cNvSpPr>
          <p:nvPr/>
        </p:nvSpPr>
        <p:spPr>
          <a:xfrm>
            <a:off x="720000" y="40188"/>
            <a:ext cx="7704000" cy="54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Tenor Sans"/>
              <a:buNone/>
              <a:defRPr sz="3300" b="0" i="0" u="none" strike="noStrike" cap="none">
                <a:solidFill>
                  <a:schemeClr val="dk1"/>
                </a:solidFill>
                <a:latin typeface="Tenor Sans"/>
                <a:ea typeface="Tenor Sans"/>
                <a:cs typeface="Tenor Sans"/>
                <a:sym typeface="Tenor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3300"/>
              <a:buFont typeface="Tenor Sans"/>
              <a:buNone/>
              <a:tabLst/>
              <a:defRPr/>
            </a:pPr>
            <a:r>
              <a:rPr kumimoji="0" lang="fr-FR" sz="2800" b="0" i="0" u="none" strike="noStrike" kern="0" cap="none" spc="0" normalizeH="0" baseline="0" noProof="0" dirty="0">
                <a:ln>
                  <a:noFill/>
                </a:ln>
                <a:solidFill>
                  <a:srgbClr val="333A56">
                    <a:lumMod val="60000"/>
                    <a:lumOff val="40000"/>
                  </a:srgbClr>
                </a:solidFill>
                <a:effectLst/>
                <a:uLnTx/>
                <a:uFillTx/>
                <a:latin typeface="Tenor Sans"/>
                <a:sym typeface="Tenor Sans"/>
              </a:rPr>
              <a:t>Les EPI digitaux</a:t>
            </a:r>
            <a:endParaRPr kumimoji="0" lang="fr-CA" sz="2800" b="0" i="0" u="none" strike="noStrike" kern="0" cap="none" spc="0" normalizeH="0" baseline="0" noProof="0" dirty="0">
              <a:ln>
                <a:noFill/>
              </a:ln>
              <a:solidFill>
                <a:srgbClr val="333A56">
                  <a:lumMod val="60000"/>
                  <a:lumOff val="40000"/>
                </a:srgbClr>
              </a:solidFill>
              <a:effectLst/>
              <a:uLnTx/>
              <a:uFillTx/>
              <a:latin typeface="Tenor Sans"/>
              <a:sym typeface="Tenor Sans"/>
            </a:endParaRPr>
          </a:p>
        </p:txBody>
      </p:sp>
      <p:pic>
        <p:nvPicPr>
          <p:cNvPr id="3" name="Image 2">
            <a:extLst>
              <a:ext uri="{FF2B5EF4-FFF2-40B4-BE49-F238E27FC236}">
                <a16:creationId xmlns:a16="http://schemas.microsoft.com/office/drawing/2014/main" id="{4954480D-6582-6735-C40F-BBDA011C65A1}"/>
              </a:ext>
            </a:extLst>
          </p:cNvPr>
          <p:cNvPicPr>
            <a:picLocks noChangeAspect="1"/>
          </p:cNvPicPr>
          <p:nvPr/>
        </p:nvPicPr>
        <p:blipFill>
          <a:blip r:embed="rId3"/>
          <a:stretch>
            <a:fillRect/>
          </a:stretch>
        </p:blipFill>
        <p:spPr>
          <a:xfrm>
            <a:off x="1807925" y="1308330"/>
            <a:ext cx="5250975" cy="2953673"/>
          </a:xfrm>
          <a:prstGeom prst="rect">
            <a:avLst/>
          </a:prstGeom>
        </p:spPr>
      </p:pic>
      <p:grpSp>
        <p:nvGrpSpPr>
          <p:cNvPr id="24" name="Groupe 23">
            <a:extLst>
              <a:ext uri="{FF2B5EF4-FFF2-40B4-BE49-F238E27FC236}">
                <a16:creationId xmlns:a16="http://schemas.microsoft.com/office/drawing/2014/main" id="{1F2E4A9D-DA14-3364-F92B-F1F1677D29F3}"/>
              </a:ext>
            </a:extLst>
          </p:cNvPr>
          <p:cNvGrpSpPr/>
          <p:nvPr/>
        </p:nvGrpSpPr>
        <p:grpSpPr>
          <a:xfrm>
            <a:off x="598797" y="1891406"/>
            <a:ext cx="2528964" cy="572494"/>
            <a:chOff x="1521723" y="943401"/>
            <a:chExt cx="2238233" cy="572494"/>
          </a:xfrm>
        </p:grpSpPr>
        <p:sp>
          <p:nvSpPr>
            <p:cNvPr id="17" name="Rectangle : coins arrondis 16">
              <a:extLst>
                <a:ext uri="{FF2B5EF4-FFF2-40B4-BE49-F238E27FC236}">
                  <a16:creationId xmlns:a16="http://schemas.microsoft.com/office/drawing/2014/main" id="{CA844959-8A6E-ABC4-6963-F310179E2489}"/>
                </a:ext>
              </a:extLst>
            </p:cNvPr>
            <p:cNvSpPr/>
            <p:nvPr/>
          </p:nvSpPr>
          <p:spPr>
            <a:xfrm>
              <a:off x="1521723" y="943401"/>
              <a:ext cx="2238233" cy="426568"/>
            </a:xfrm>
            <a:prstGeom prst="roundRect">
              <a:avLst>
                <a:gd name="adj" fmla="val 50000"/>
              </a:avLst>
            </a:prstGeom>
            <a:solidFill>
              <a:schemeClr val="tx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 name="ZoneTexte 5">
              <a:extLst>
                <a:ext uri="{FF2B5EF4-FFF2-40B4-BE49-F238E27FC236}">
                  <a16:creationId xmlns:a16="http://schemas.microsoft.com/office/drawing/2014/main" id="{1C40FD79-50F7-9656-6AB4-0865292CC377}"/>
                </a:ext>
              </a:extLst>
            </p:cNvPr>
            <p:cNvSpPr txBox="1"/>
            <p:nvPr/>
          </p:nvSpPr>
          <p:spPr>
            <a:xfrm>
              <a:off x="1546353" y="992675"/>
              <a:ext cx="2188975"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FFFFFF"/>
                  </a:solidFill>
                  <a:effectLst/>
                  <a:uLnTx/>
                  <a:uFillTx/>
                  <a:latin typeface="Nunito"/>
                  <a:ea typeface="+mn-ea"/>
                  <a:cs typeface="Arial"/>
                  <a:sym typeface="Arial"/>
                </a:rPr>
                <a:t>S</a:t>
              </a:r>
              <a:r>
                <a:rPr kumimoji="0" lang="fr-FR" sz="1400" b="0" i="0" u="none" strike="noStrike" kern="0" cap="none" spc="0" normalizeH="0" baseline="0" noProof="0" dirty="0">
                  <a:ln>
                    <a:noFill/>
                  </a:ln>
                  <a:solidFill>
                    <a:srgbClr val="FFFFFF"/>
                  </a:solidFill>
                  <a:effectLst/>
                  <a:uLnTx/>
                  <a:uFillTx/>
                  <a:latin typeface="Nunito"/>
                  <a:ea typeface="+mn-ea"/>
                  <a:cs typeface="Arial"/>
                  <a:sym typeface="Arial"/>
                </a:rPr>
                <a:t>ignes vitaux des employés</a:t>
              </a:r>
              <a:endParaRPr kumimoji="0" lang="fr-CA" sz="1400" b="0" i="0" u="none" strike="noStrike" kern="0" cap="none" spc="0" normalizeH="0" baseline="0" noProof="0" dirty="0">
                <a:ln>
                  <a:noFill/>
                </a:ln>
                <a:solidFill>
                  <a:srgbClr val="FFFFFF"/>
                </a:solidFill>
                <a:effectLst/>
                <a:uLnTx/>
                <a:uFillTx/>
                <a:latin typeface="Nunito"/>
                <a:ea typeface="+mn-ea"/>
                <a:cs typeface="Arial"/>
                <a:sym typeface="Arial"/>
              </a:endParaRPr>
            </a:p>
          </p:txBody>
        </p:sp>
      </p:grpSp>
      <p:grpSp>
        <p:nvGrpSpPr>
          <p:cNvPr id="23" name="Groupe 22">
            <a:extLst>
              <a:ext uri="{FF2B5EF4-FFF2-40B4-BE49-F238E27FC236}">
                <a16:creationId xmlns:a16="http://schemas.microsoft.com/office/drawing/2014/main" id="{99D5EEA4-199A-9467-6C0B-1E72B10B79F2}"/>
              </a:ext>
            </a:extLst>
          </p:cNvPr>
          <p:cNvGrpSpPr/>
          <p:nvPr/>
        </p:nvGrpSpPr>
        <p:grpSpPr>
          <a:xfrm>
            <a:off x="354101" y="3108911"/>
            <a:ext cx="2238233" cy="426568"/>
            <a:chOff x="984344" y="1579765"/>
            <a:chExt cx="2238233" cy="426568"/>
          </a:xfrm>
        </p:grpSpPr>
        <p:sp>
          <p:nvSpPr>
            <p:cNvPr id="18" name="Rectangle : coins arrondis 17">
              <a:extLst>
                <a:ext uri="{FF2B5EF4-FFF2-40B4-BE49-F238E27FC236}">
                  <a16:creationId xmlns:a16="http://schemas.microsoft.com/office/drawing/2014/main" id="{D563AA82-545C-D060-DAD1-22DF0C590251}"/>
                </a:ext>
              </a:extLst>
            </p:cNvPr>
            <p:cNvSpPr/>
            <p:nvPr/>
          </p:nvSpPr>
          <p:spPr>
            <a:xfrm>
              <a:off x="984344" y="1579765"/>
              <a:ext cx="2238233" cy="426568"/>
            </a:xfrm>
            <a:prstGeom prst="roundRect">
              <a:avLst>
                <a:gd name="adj" fmla="val 50000"/>
              </a:avLst>
            </a:prstGeom>
            <a:solidFill>
              <a:schemeClr val="accent1">
                <a:lumMod val="50000"/>
              </a:schemeClr>
            </a:solidFill>
            <a:ln>
              <a:solidFill>
                <a:srgbClr val="1E57D4"/>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8" name="ZoneTexte 7">
              <a:extLst>
                <a:ext uri="{FF2B5EF4-FFF2-40B4-BE49-F238E27FC236}">
                  <a16:creationId xmlns:a16="http://schemas.microsoft.com/office/drawing/2014/main" id="{0AB6A0A7-1DE4-5D1B-B446-0DD5037994A7}"/>
                </a:ext>
              </a:extLst>
            </p:cNvPr>
            <p:cNvSpPr txBox="1"/>
            <p:nvPr/>
          </p:nvSpPr>
          <p:spPr>
            <a:xfrm>
              <a:off x="1026993" y="1650353"/>
              <a:ext cx="215293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FFFFFF"/>
                  </a:solidFill>
                  <a:effectLst/>
                  <a:uLnTx/>
                  <a:uFillTx/>
                  <a:latin typeface="Nunito"/>
                  <a:ea typeface="+mn-ea"/>
                  <a:cs typeface="Arial"/>
                  <a:sym typeface="Arial"/>
                </a:rPr>
                <a:t>L</a:t>
              </a:r>
              <a:r>
                <a:rPr kumimoji="0" lang="fr-FR" sz="1400" b="0" i="0" u="none" strike="noStrike" kern="0" cap="none" spc="0" normalizeH="0" baseline="0" noProof="0" dirty="0">
                  <a:ln>
                    <a:noFill/>
                  </a:ln>
                  <a:solidFill>
                    <a:srgbClr val="FFFFFF"/>
                  </a:solidFill>
                  <a:effectLst/>
                  <a:uLnTx/>
                  <a:uFillTx/>
                  <a:latin typeface="Nunito"/>
                  <a:ea typeface="+mn-ea"/>
                  <a:cs typeface="Arial"/>
                  <a:sym typeface="Arial"/>
                </a:rPr>
                <a:t>a fréquence cardiaque </a:t>
              </a:r>
              <a:endParaRPr kumimoji="0" lang="fr-CA" sz="1400" b="0" i="0" u="none" strike="noStrike" kern="0" cap="none" spc="0" normalizeH="0" baseline="0" noProof="0" dirty="0">
                <a:ln>
                  <a:noFill/>
                </a:ln>
                <a:solidFill>
                  <a:srgbClr val="FFFFFF"/>
                </a:solidFill>
                <a:effectLst/>
                <a:uLnTx/>
                <a:uFillTx/>
                <a:latin typeface="Nunito"/>
                <a:ea typeface="+mn-ea"/>
                <a:cs typeface="Arial"/>
                <a:sym typeface="Arial"/>
              </a:endParaRPr>
            </a:p>
          </p:txBody>
        </p:sp>
      </p:grpSp>
      <p:grpSp>
        <p:nvGrpSpPr>
          <p:cNvPr id="22" name="Groupe 21">
            <a:extLst>
              <a:ext uri="{FF2B5EF4-FFF2-40B4-BE49-F238E27FC236}">
                <a16:creationId xmlns:a16="http://schemas.microsoft.com/office/drawing/2014/main" id="{E7B0D211-E8A9-2669-A55B-75C555728DB9}"/>
              </a:ext>
            </a:extLst>
          </p:cNvPr>
          <p:cNvGrpSpPr/>
          <p:nvPr/>
        </p:nvGrpSpPr>
        <p:grpSpPr>
          <a:xfrm>
            <a:off x="3297804" y="3870194"/>
            <a:ext cx="1857802" cy="426568"/>
            <a:chOff x="1499546" y="2226252"/>
            <a:chExt cx="1857802" cy="426568"/>
          </a:xfrm>
        </p:grpSpPr>
        <p:sp>
          <p:nvSpPr>
            <p:cNvPr id="19" name="Rectangle : coins arrondis 18">
              <a:extLst>
                <a:ext uri="{FF2B5EF4-FFF2-40B4-BE49-F238E27FC236}">
                  <a16:creationId xmlns:a16="http://schemas.microsoft.com/office/drawing/2014/main" id="{2F1E51F1-EA72-B532-2C06-A63216CE6AF1}"/>
                </a:ext>
              </a:extLst>
            </p:cNvPr>
            <p:cNvSpPr/>
            <p:nvPr/>
          </p:nvSpPr>
          <p:spPr>
            <a:xfrm>
              <a:off x="1499546" y="2226252"/>
              <a:ext cx="1857802" cy="426568"/>
            </a:xfrm>
            <a:prstGeom prst="roundRect">
              <a:avLst>
                <a:gd name="adj" fmla="val 50000"/>
              </a:avLst>
            </a:prstGeom>
            <a:solidFill>
              <a:schemeClr val="accent1">
                <a:lumMod val="50000"/>
              </a:schemeClr>
            </a:solidFill>
            <a:ln>
              <a:solidFill>
                <a:srgbClr val="1E57D4"/>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0" name="ZoneTexte 9">
              <a:extLst>
                <a:ext uri="{FF2B5EF4-FFF2-40B4-BE49-F238E27FC236}">
                  <a16:creationId xmlns:a16="http://schemas.microsoft.com/office/drawing/2014/main" id="{232E07A9-CD28-399A-BF24-D0EB6281E450}"/>
                </a:ext>
              </a:extLst>
            </p:cNvPr>
            <p:cNvSpPr txBox="1"/>
            <p:nvPr/>
          </p:nvSpPr>
          <p:spPr>
            <a:xfrm>
              <a:off x="1824454" y="2285647"/>
              <a:ext cx="127435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FFFFFF"/>
                  </a:solidFill>
                  <a:effectLst/>
                  <a:uLnTx/>
                  <a:uFillTx/>
                  <a:latin typeface="Nunito"/>
                  <a:ea typeface="+mn-ea"/>
                  <a:cs typeface="Arial"/>
                  <a:sym typeface="Arial"/>
                </a:rPr>
                <a:t>L</a:t>
              </a:r>
              <a:r>
                <a:rPr kumimoji="0" lang="fr-FR" sz="1400" b="0" i="0" u="none" strike="noStrike" kern="0" cap="none" spc="0" normalizeH="0" baseline="0" noProof="0" dirty="0">
                  <a:ln>
                    <a:noFill/>
                  </a:ln>
                  <a:solidFill>
                    <a:srgbClr val="FFFFFF"/>
                  </a:solidFill>
                  <a:effectLst/>
                  <a:uLnTx/>
                  <a:uFillTx/>
                  <a:latin typeface="Nunito"/>
                  <a:ea typeface="+mn-ea"/>
                  <a:cs typeface="Arial"/>
                  <a:sym typeface="Arial"/>
                </a:rPr>
                <a:t>a respiration</a:t>
              </a:r>
              <a:endParaRPr kumimoji="0" lang="fr-CA" sz="1400" b="0" i="0" u="none" strike="noStrike" kern="0" cap="none" spc="0" normalizeH="0" baseline="0" noProof="0" dirty="0">
                <a:ln>
                  <a:noFill/>
                </a:ln>
                <a:solidFill>
                  <a:srgbClr val="FFFFFF"/>
                </a:solidFill>
                <a:effectLst/>
                <a:uLnTx/>
                <a:uFillTx/>
                <a:latin typeface="Nunito"/>
                <a:ea typeface="+mn-ea"/>
                <a:cs typeface="Arial"/>
                <a:sym typeface="Arial"/>
              </a:endParaRPr>
            </a:p>
          </p:txBody>
        </p:sp>
      </p:grpSp>
      <p:grpSp>
        <p:nvGrpSpPr>
          <p:cNvPr id="25" name="Groupe 24">
            <a:extLst>
              <a:ext uri="{FF2B5EF4-FFF2-40B4-BE49-F238E27FC236}">
                <a16:creationId xmlns:a16="http://schemas.microsoft.com/office/drawing/2014/main" id="{B9FA7690-7806-047B-4F6D-BB0ABE74103B}"/>
              </a:ext>
            </a:extLst>
          </p:cNvPr>
          <p:cNvGrpSpPr/>
          <p:nvPr/>
        </p:nvGrpSpPr>
        <p:grpSpPr>
          <a:xfrm>
            <a:off x="5686501" y="3108911"/>
            <a:ext cx="2553698" cy="592739"/>
            <a:chOff x="5703683" y="923156"/>
            <a:chExt cx="2238233" cy="592739"/>
          </a:xfrm>
        </p:grpSpPr>
        <p:sp>
          <p:nvSpPr>
            <p:cNvPr id="20" name="Rectangle : coins arrondis 19">
              <a:extLst>
                <a:ext uri="{FF2B5EF4-FFF2-40B4-BE49-F238E27FC236}">
                  <a16:creationId xmlns:a16="http://schemas.microsoft.com/office/drawing/2014/main" id="{F2C1242B-D356-4FEC-DB2B-AD016E88E597}"/>
                </a:ext>
              </a:extLst>
            </p:cNvPr>
            <p:cNvSpPr/>
            <p:nvPr/>
          </p:nvSpPr>
          <p:spPr>
            <a:xfrm>
              <a:off x="5703683" y="923156"/>
              <a:ext cx="2238233" cy="426568"/>
            </a:xfrm>
            <a:prstGeom prst="roundRect">
              <a:avLst>
                <a:gd name="adj" fmla="val 50000"/>
              </a:avLst>
            </a:prstGeom>
            <a:solidFill>
              <a:schemeClr val="tx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2" name="ZoneTexte 11">
              <a:extLst>
                <a:ext uri="{FF2B5EF4-FFF2-40B4-BE49-F238E27FC236}">
                  <a16:creationId xmlns:a16="http://schemas.microsoft.com/office/drawing/2014/main" id="{92C90332-9F35-B50F-E20F-5314DC986F31}"/>
                </a:ext>
              </a:extLst>
            </p:cNvPr>
            <p:cNvSpPr txBox="1"/>
            <p:nvPr/>
          </p:nvSpPr>
          <p:spPr>
            <a:xfrm>
              <a:off x="5996030" y="992675"/>
              <a:ext cx="165354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FFFFFF"/>
                  </a:solidFill>
                  <a:effectLst/>
                  <a:uLnTx/>
                  <a:uFillTx/>
                  <a:latin typeface="Nunito"/>
                  <a:ea typeface="+mn-ea"/>
                  <a:cs typeface="Arial"/>
                  <a:sym typeface="Arial"/>
                </a:rPr>
                <a:t>L</a:t>
              </a:r>
              <a:r>
                <a:rPr kumimoji="0" lang="fr-FR" sz="1400" b="0" i="0" u="none" strike="noStrike" kern="0" cap="none" spc="0" normalizeH="0" baseline="0" noProof="0" dirty="0">
                  <a:ln>
                    <a:noFill/>
                  </a:ln>
                  <a:solidFill>
                    <a:srgbClr val="FFFFFF"/>
                  </a:solidFill>
                  <a:effectLst/>
                  <a:uLnTx/>
                  <a:uFillTx/>
                  <a:latin typeface="Nunito"/>
                  <a:ea typeface="+mn-ea"/>
                  <a:cs typeface="Arial"/>
                  <a:sym typeface="Arial"/>
                </a:rPr>
                <a:t>es niveaux des gaz </a:t>
              </a:r>
              <a:endParaRPr kumimoji="0" lang="fr-CA" sz="1400" b="0" i="0" u="none" strike="noStrike" kern="0" cap="none" spc="0" normalizeH="0" baseline="0" noProof="0" dirty="0">
                <a:ln>
                  <a:noFill/>
                </a:ln>
                <a:solidFill>
                  <a:srgbClr val="FFFFFF"/>
                </a:solidFill>
                <a:effectLst/>
                <a:uLnTx/>
                <a:uFillTx/>
                <a:latin typeface="Nunito"/>
                <a:ea typeface="+mn-ea"/>
                <a:cs typeface="Arial"/>
                <a:sym typeface="Arial"/>
              </a:endParaRPr>
            </a:p>
          </p:txBody>
        </p:sp>
      </p:grpSp>
      <p:grpSp>
        <p:nvGrpSpPr>
          <p:cNvPr id="26" name="Groupe 25">
            <a:extLst>
              <a:ext uri="{FF2B5EF4-FFF2-40B4-BE49-F238E27FC236}">
                <a16:creationId xmlns:a16="http://schemas.microsoft.com/office/drawing/2014/main" id="{6CFF0616-4A5E-B5FB-1CD7-72DC8C817BE3}"/>
              </a:ext>
            </a:extLst>
          </p:cNvPr>
          <p:cNvGrpSpPr/>
          <p:nvPr/>
        </p:nvGrpSpPr>
        <p:grpSpPr>
          <a:xfrm>
            <a:off x="5690985" y="1812894"/>
            <a:ext cx="2649709" cy="551994"/>
            <a:chOff x="5563795" y="1619893"/>
            <a:chExt cx="2473656" cy="551994"/>
          </a:xfrm>
        </p:grpSpPr>
        <p:sp>
          <p:nvSpPr>
            <p:cNvPr id="21" name="Rectangle : coins arrondis 20">
              <a:extLst>
                <a:ext uri="{FF2B5EF4-FFF2-40B4-BE49-F238E27FC236}">
                  <a16:creationId xmlns:a16="http://schemas.microsoft.com/office/drawing/2014/main" id="{6EF73CA5-FEFE-FA12-E49A-43F0FD24ED56}"/>
                </a:ext>
              </a:extLst>
            </p:cNvPr>
            <p:cNvSpPr/>
            <p:nvPr/>
          </p:nvSpPr>
          <p:spPr>
            <a:xfrm>
              <a:off x="5563795" y="1619893"/>
              <a:ext cx="2395181" cy="551994"/>
            </a:xfrm>
            <a:prstGeom prst="roundRect">
              <a:avLst/>
            </a:prstGeom>
            <a:solidFill>
              <a:srgbClr val="8AA0CF"/>
            </a:solidFill>
            <a:ln>
              <a:solidFill>
                <a:srgbClr val="8AA0CF"/>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4" name="ZoneTexte 13">
              <a:extLst>
                <a:ext uri="{FF2B5EF4-FFF2-40B4-BE49-F238E27FC236}">
                  <a16:creationId xmlns:a16="http://schemas.microsoft.com/office/drawing/2014/main" id="{9A219722-35F0-5DEC-A86E-911FB0CABD78}"/>
                </a:ext>
              </a:extLst>
            </p:cNvPr>
            <p:cNvSpPr txBox="1"/>
            <p:nvPr/>
          </p:nvSpPr>
          <p:spPr>
            <a:xfrm>
              <a:off x="5642269" y="1624935"/>
              <a:ext cx="239518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T</a:t>
              </a: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ransmettre ces informations en temps réel </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grpSp>
      <p:sp>
        <p:nvSpPr>
          <p:cNvPr id="4" name="ZoneTexte 3">
            <a:extLst>
              <a:ext uri="{FF2B5EF4-FFF2-40B4-BE49-F238E27FC236}">
                <a16:creationId xmlns:a16="http://schemas.microsoft.com/office/drawing/2014/main" id="{05EA4B0F-90B7-A8A3-D095-AE9B9303BBCA}"/>
              </a:ext>
            </a:extLst>
          </p:cNvPr>
          <p:cNvSpPr txBox="1"/>
          <p:nvPr/>
        </p:nvSpPr>
        <p:spPr>
          <a:xfrm>
            <a:off x="3278585" y="675300"/>
            <a:ext cx="23096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24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Casque intelligent</a:t>
            </a:r>
            <a:endParaRPr kumimoji="0" lang="fr-CA" sz="24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endParaRPr>
          </a:p>
        </p:txBody>
      </p:sp>
      <p:sp>
        <p:nvSpPr>
          <p:cNvPr id="27" name="TextBox 26">
            <a:extLst>
              <a:ext uri="{FF2B5EF4-FFF2-40B4-BE49-F238E27FC236}">
                <a16:creationId xmlns:a16="http://schemas.microsoft.com/office/drawing/2014/main" id="{C97BD0F6-C462-439E-A5A4-3C75C39D820D}"/>
              </a:ext>
            </a:extLst>
          </p:cNvPr>
          <p:cNvSpPr txBox="1"/>
          <p:nvPr/>
        </p:nvSpPr>
        <p:spPr>
          <a:xfrm>
            <a:off x="8729330" y="4548644"/>
            <a:ext cx="414670" cy="307777"/>
          </a:xfrm>
          <a:prstGeom prst="rect">
            <a:avLst/>
          </a:prstGeom>
          <a:noFill/>
        </p:spPr>
        <p:txBody>
          <a:bodyPr wrap="square" rtlCol="0">
            <a:spAutoFit/>
          </a:bodyPr>
          <a:lstStyle/>
          <a:p>
            <a:r>
              <a:rPr lang="fr-FR" dirty="0">
                <a:solidFill>
                  <a:schemeClr val="tx1"/>
                </a:solidFill>
              </a:rPr>
              <a:t>22</a:t>
            </a:r>
          </a:p>
        </p:txBody>
      </p:sp>
    </p:spTree>
    <p:extLst>
      <p:ext uri="{BB962C8B-B14F-4D97-AF65-F5344CB8AC3E}">
        <p14:creationId xmlns:p14="http://schemas.microsoft.com/office/powerpoint/2010/main" val="114842477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82716E-6 L 0.33611 -0.0003 " pathEditMode="relative" rAng="0" ptsTypes="AA">
                                      <p:cBhvr>
                                        <p:cTn id="6" dur="2000" fill="hold"/>
                                        <p:tgtEl>
                                          <p:spTgt spid="35"/>
                                        </p:tgtEl>
                                        <p:attrNameLst>
                                          <p:attrName>ppt_x</p:attrName>
                                          <p:attrName>ppt_y</p:attrName>
                                        </p:attrNameLst>
                                      </p:cBhvr>
                                      <p:rCtr x="16806" y="-31"/>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42" name="Google Shape;642;p52"/>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630;p52">
            <a:extLst>
              <a:ext uri="{FF2B5EF4-FFF2-40B4-BE49-F238E27FC236}">
                <a16:creationId xmlns:a16="http://schemas.microsoft.com/office/drawing/2014/main" id="{C021ED7F-AEB9-4533-8722-8027705DE71B}"/>
              </a:ext>
            </a:extLst>
          </p:cNvPr>
          <p:cNvSpPr txBox="1">
            <a:spLocks/>
          </p:cNvSpPr>
          <p:nvPr/>
        </p:nvSpPr>
        <p:spPr>
          <a:xfrm>
            <a:off x="3779206" y="48870"/>
            <a:ext cx="7704000" cy="54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Tenor Sans"/>
              <a:buNone/>
              <a:defRPr sz="3300" b="0" i="0" u="none" strike="noStrike" cap="none">
                <a:solidFill>
                  <a:schemeClr val="dk1"/>
                </a:solidFill>
                <a:latin typeface="Tenor Sans"/>
                <a:ea typeface="Tenor Sans"/>
                <a:cs typeface="Tenor Sans"/>
                <a:sym typeface="Tenor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3300"/>
              <a:buFont typeface="Tenor Sans"/>
              <a:buNone/>
              <a:tabLst/>
              <a:defRPr/>
            </a:pPr>
            <a:r>
              <a:rPr kumimoji="0" lang="fr-FR" sz="2800" b="0" i="0" u="none" strike="noStrike" kern="0" cap="none" spc="0" normalizeH="0" baseline="0" noProof="0" dirty="0">
                <a:ln>
                  <a:noFill/>
                </a:ln>
                <a:solidFill>
                  <a:srgbClr val="333A56">
                    <a:lumMod val="60000"/>
                    <a:lumOff val="40000"/>
                  </a:srgbClr>
                </a:solidFill>
                <a:effectLst/>
                <a:uLnTx/>
                <a:uFillTx/>
                <a:latin typeface="Tenor Sans"/>
                <a:sym typeface="Tenor Sans"/>
              </a:rPr>
              <a:t>Les EPI digitaux</a:t>
            </a:r>
            <a:endParaRPr kumimoji="0" lang="fr-CA" sz="2800" b="0" i="0" u="none" strike="noStrike" kern="0" cap="none" spc="0" normalizeH="0" baseline="0" noProof="0" dirty="0">
              <a:ln>
                <a:noFill/>
              </a:ln>
              <a:solidFill>
                <a:srgbClr val="333A56">
                  <a:lumMod val="60000"/>
                  <a:lumOff val="40000"/>
                </a:srgbClr>
              </a:solidFill>
              <a:effectLst/>
              <a:uLnTx/>
              <a:uFillTx/>
              <a:latin typeface="Tenor Sans"/>
              <a:sym typeface="Tenor Sans"/>
            </a:endParaRPr>
          </a:p>
        </p:txBody>
      </p:sp>
      <p:sp>
        <p:nvSpPr>
          <p:cNvPr id="4" name="ZoneTexte 3">
            <a:extLst>
              <a:ext uri="{FF2B5EF4-FFF2-40B4-BE49-F238E27FC236}">
                <a16:creationId xmlns:a16="http://schemas.microsoft.com/office/drawing/2014/main" id="{05EA4B0F-90B7-A8A3-D095-AE9B9303BBCA}"/>
              </a:ext>
            </a:extLst>
          </p:cNvPr>
          <p:cNvSpPr txBox="1"/>
          <p:nvPr/>
        </p:nvSpPr>
        <p:spPr>
          <a:xfrm>
            <a:off x="2753799" y="672004"/>
            <a:ext cx="32688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24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Vêtements de protection connectés</a:t>
            </a:r>
            <a:endParaRPr kumimoji="0" lang="fr-CA" sz="24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endParaRPr>
          </a:p>
        </p:txBody>
      </p:sp>
      <p:pic>
        <p:nvPicPr>
          <p:cNvPr id="2" name="Image 1">
            <a:extLst>
              <a:ext uri="{FF2B5EF4-FFF2-40B4-BE49-F238E27FC236}">
                <a16:creationId xmlns:a16="http://schemas.microsoft.com/office/drawing/2014/main" id="{ADC8A8D4-9C7C-A97E-639A-D653C02FF472}"/>
              </a:ext>
            </a:extLst>
          </p:cNvPr>
          <p:cNvPicPr>
            <a:picLocks noChangeAspect="1"/>
          </p:cNvPicPr>
          <p:nvPr/>
        </p:nvPicPr>
        <p:blipFill rotWithShape="1">
          <a:blip r:embed="rId3">
            <a:extLst>
              <a:ext uri="{28A0092B-C50C-407E-A947-70E740481C1C}">
                <a14:useLocalDpi xmlns:a14="http://schemas.microsoft.com/office/drawing/2010/main" val="0"/>
              </a:ext>
            </a:extLst>
          </a:blip>
          <a:srcRect r="2945" b="4622"/>
          <a:stretch/>
        </p:blipFill>
        <p:spPr bwMode="auto">
          <a:xfrm>
            <a:off x="875026" y="1735072"/>
            <a:ext cx="4487431" cy="2554445"/>
          </a:xfrm>
          <a:prstGeom prst="rect">
            <a:avLst/>
          </a:prstGeom>
          <a:noFill/>
          <a:ln>
            <a:noFill/>
          </a:ln>
          <a:extLst>
            <a:ext uri="{53640926-AAD7-44D8-BBD7-CCE9431645EC}">
              <a14:shadowObscured xmlns:a14="http://schemas.microsoft.com/office/drawing/2010/main"/>
            </a:ext>
          </a:extLst>
        </p:spPr>
      </p:pic>
      <p:sp>
        <p:nvSpPr>
          <p:cNvPr id="5" name="Google Shape;642;p52">
            <a:extLst>
              <a:ext uri="{FF2B5EF4-FFF2-40B4-BE49-F238E27FC236}">
                <a16:creationId xmlns:a16="http://schemas.microsoft.com/office/drawing/2014/main" id="{CFB4740C-63B7-548A-71F0-8B719B52EB83}"/>
              </a:ext>
            </a:extLst>
          </p:cNvPr>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7" name="Groupe 6">
            <a:extLst>
              <a:ext uri="{FF2B5EF4-FFF2-40B4-BE49-F238E27FC236}">
                <a16:creationId xmlns:a16="http://schemas.microsoft.com/office/drawing/2014/main" id="{A119ECAF-2DFE-A388-C5AE-83DD2DF1E681}"/>
              </a:ext>
            </a:extLst>
          </p:cNvPr>
          <p:cNvGrpSpPr/>
          <p:nvPr/>
        </p:nvGrpSpPr>
        <p:grpSpPr>
          <a:xfrm>
            <a:off x="1956347" y="1553093"/>
            <a:ext cx="2324788" cy="363959"/>
            <a:chOff x="1521723" y="943401"/>
            <a:chExt cx="2238233" cy="426568"/>
          </a:xfrm>
        </p:grpSpPr>
        <p:sp>
          <p:nvSpPr>
            <p:cNvPr id="9" name="Rectangle : coins arrondis 8">
              <a:extLst>
                <a:ext uri="{FF2B5EF4-FFF2-40B4-BE49-F238E27FC236}">
                  <a16:creationId xmlns:a16="http://schemas.microsoft.com/office/drawing/2014/main" id="{14D88765-C7B7-454A-7691-D8330C6B19E9}"/>
                </a:ext>
              </a:extLst>
            </p:cNvPr>
            <p:cNvSpPr/>
            <p:nvPr/>
          </p:nvSpPr>
          <p:spPr>
            <a:xfrm>
              <a:off x="1521723" y="943401"/>
              <a:ext cx="2238233" cy="426568"/>
            </a:xfrm>
            <a:prstGeom prst="roundRect">
              <a:avLst>
                <a:gd name="adj" fmla="val 50000"/>
              </a:avLst>
            </a:prstGeom>
            <a:solidFill>
              <a:schemeClr val="tx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1" name="ZoneTexte 10">
              <a:extLst>
                <a:ext uri="{FF2B5EF4-FFF2-40B4-BE49-F238E27FC236}">
                  <a16:creationId xmlns:a16="http://schemas.microsoft.com/office/drawing/2014/main" id="{4316C8AD-BF17-E864-48F8-300E38CF7CCF}"/>
                </a:ext>
              </a:extLst>
            </p:cNvPr>
            <p:cNvSpPr txBox="1"/>
            <p:nvPr/>
          </p:nvSpPr>
          <p:spPr>
            <a:xfrm>
              <a:off x="1546353" y="992675"/>
              <a:ext cx="2188975" cy="3607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FFFFFF"/>
                  </a:solidFill>
                  <a:effectLst/>
                  <a:uLnTx/>
                  <a:uFillTx/>
                  <a:latin typeface="Nunito"/>
                  <a:ea typeface="+mn-ea"/>
                  <a:cs typeface="Arial"/>
                  <a:sym typeface="Arial"/>
                </a:rPr>
                <a:t>capteurs </a:t>
              </a:r>
              <a:r>
                <a:rPr kumimoji="0" lang="fr-DZ" sz="1400" b="0" i="0" u="none" strike="noStrike" kern="0" cap="none" spc="0" normalizeH="0" baseline="0" noProof="0" dirty="0">
                  <a:ln>
                    <a:noFill/>
                  </a:ln>
                  <a:solidFill>
                    <a:srgbClr val="FFFFFF"/>
                  </a:solidFill>
                  <a:effectLst/>
                  <a:uLnTx/>
                  <a:uFillTx/>
                  <a:latin typeface="Nunito"/>
                  <a:ea typeface="+mn-ea"/>
                  <a:cs typeface="Arial"/>
                  <a:sym typeface="Arial"/>
                </a:rPr>
                <a:t>de </a:t>
              </a:r>
              <a:r>
                <a:rPr kumimoji="0" lang="fr-CA" sz="1400" b="0" i="0" u="none" strike="noStrike" kern="0" cap="none" spc="0" normalizeH="0" baseline="0" noProof="0" dirty="0">
                  <a:ln>
                    <a:noFill/>
                  </a:ln>
                  <a:solidFill>
                    <a:srgbClr val="FFFFFF"/>
                  </a:solidFill>
                  <a:effectLst/>
                  <a:uLnTx/>
                  <a:uFillTx/>
                  <a:latin typeface="Nunito"/>
                  <a:ea typeface="+mn-ea"/>
                  <a:cs typeface="Arial"/>
                  <a:sym typeface="Arial"/>
                </a:rPr>
                <a:t>surveillance</a:t>
              </a:r>
              <a:r>
                <a:rPr kumimoji="0" lang="fr-FR" sz="1400" b="0" i="0" u="none" strike="noStrike" kern="0" cap="none" spc="0" normalizeH="0" baseline="0" noProof="0" dirty="0">
                  <a:ln>
                    <a:noFill/>
                  </a:ln>
                  <a:solidFill>
                    <a:srgbClr val="FFFFFF"/>
                  </a:solidFill>
                  <a:effectLst/>
                  <a:uLnTx/>
                  <a:uFillTx/>
                  <a:latin typeface="Nunito"/>
                  <a:ea typeface="+mn-ea"/>
                  <a:cs typeface="Arial"/>
                  <a:sym typeface="Arial"/>
                </a:rPr>
                <a:t> </a:t>
              </a:r>
              <a:endParaRPr kumimoji="0" lang="fr-CA" sz="1400" b="0" i="0" u="none" strike="noStrike" kern="0" cap="none" spc="0" normalizeH="0" baseline="0" noProof="0" dirty="0">
                <a:ln>
                  <a:noFill/>
                </a:ln>
                <a:solidFill>
                  <a:srgbClr val="FFFFFF"/>
                </a:solidFill>
                <a:effectLst/>
                <a:uLnTx/>
                <a:uFillTx/>
                <a:latin typeface="Nunito"/>
                <a:ea typeface="+mn-ea"/>
                <a:cs typeface="Arial"/>
                <a:sym typeface="Arial"/>
              </a:endParaRPr>
            </a:p>
          </p:txBody>
        </p:sp>
      </p:grpSp>
      <p:grpSp>
        <p:nvGrpSpPr>
          <p:cNvPr id="13" name="Groupe 12">
            <a:extLst>
              <a:ext uri="{FF2B5EF4-FFF2-40B4-BE49-F238E27FC236}">
                <a16:creationId xmlns:a16="http://schemas.microsoft.com/office/drawing/2014/main" id="{370532FB-6052-7543-8438-AC42B20A3B4B}"/>
              </a:ext>
            </a:extLst>
          </p:cNvPr>
          <p:cNvGrpSpPr/>
          <p:nvPr/>
        </p:nvGrpSpPr>
        <p:grpSpPr>
          <a:xfrm>
            <a:off x="5776958" y="2556528"/>
            <a:ext cx="2543684" cy="743706"/>
            <a:chOff x="5563795" y="1619893"/>
            <a:chExt cx="2473656" cy="743706"/>
          </a:xfrm>
        </p:grpSpPr>
        <p:sp>
          <p:nvSpPr>
            <p:cNvPr id="15" name="Rectangle : coins arrondis 14">
              <a:extLst>
                <a:ext uri="{FF2B5EF4-FFF2-40B4-BE49-F238E27FC236}">
                  <a16:creationId xmlns:a16="http://schemas.microsoft.com/office/drawing/2014/main" id="{02039B37-67E6-1871-ED4F-CF2C2BC43884}"/>
                </a:ext>
              </a:extLst>
            </p:cNvPr>
            <p:cNvSpPr/>
            <p:nvPr/>
          </p:nvSpPr>
          <p:spPr>
            <a:xfrm>
              <a:off x="5563795" y="1619893"/>
              <a:ext cx="2395181" cy="551994"/>
            </a:xfrm>
            <a:prstGeom prst="roundRect">
              <a:avLst/>
            </a:prstGeom>
            <a:solidFill>
              <a:srgbClr val="8AA0CF"/>
            </a:solidFill>
            <a:ln>
              <a:solidFill>
                <a:srgbClr val="8AA0CF"/>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6" name="ZoneTexte 15">
              <a:extLst>
                <a:ext uri="{FF2B5EF4-FFF2-40B4-BE49-F238E27FC236}">
                  <a16:creationId xmlns:a16="http://schemas.microsoft.com/office/drawing/2014/main" id="{564714C4-388A-2E9B-A802-D4E0C0B51DE6}"/>
                </a:ext>
              </a:extLst>
            </p:cNvPr>
            <p:cNvSpPr txBox="1"/>
            <p:nvPr/>
          </p:nvSpPr>
          <p:spPr>
            <a:xfrm>
              <a:off x="5642269" y="1624935"/>
              <a:ext cx="2395182"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FFFFFF"/>
                  </a:solidFill>
                  <a:effectLst/>
                  <a:uLnTx/>
                  <a:uFillTx/>
                  <a:latin typeface="Nunito"/>
                  <a:ea typeface="+mn-ea"/>
                  <a:cs typeface="Arial"/>
                  <a:sym typeface="Arial"/>
                </a:rPr>
                <a:t>E</a:t>
              </a:r>
              <a:r>
                <a:rPr kumimoji="0" lang="fr-FR" sz="1400" b="0" i="0" u="none" strike="noStrike" kern="0" cap="none" spc="0" normalizeH="0" baseline="0" noProof="0" dirty="0">
                  <a:ln>
                    <a:noFill/>
                  </a:ln>
                  <a:solidFill>
                    <a:srgbClr val="FFFFFF"/>
                  </a:solidFill>
                  <a:effectLst/>
                  <a:uLnTx/>
                  <a:uFillTx/>
                  <a:latin typeface="Nunito"/>
                  <a:ea typeface="+mn-ea"/>
                  <a:cs typeface="Arial"/>
                  <a:sym typeface="Arial"/>
                </a:rPr>
                <a:t>nvoyer immédiatement une alerte</a:t>
              </a:r>
              <a:endParaRPr kumimoji="0" lang="fr-CA" sz="1400" b="0" i="0" u="none" strike="noStrike" kern="0" cap="none" spc="0" normalizeH="0" baseline="0" noProof="0" dirty="0">
                <a:ln>
                  <a:noFill/>
                </a:ln>
                <a:solidFill>
                  <a:srgbClr val="FFFFFF"/>
                </a:solidFill>
                <a:effectLst/>
                <a:uLnTx/>
                <a:uFillTx/>
                <a:latin typeface="Nunito"/>
                <a:ea typeface="+mn-ea"/>
                <a:cs typeface="Arial"/>
                <a:sym typeface="Arial"/>
              </a:endParaRPr>
            </a:p>
          </p:txBody>
        </p:sp>
      </p:grpSp>
      <p:grpSp>
        <p:nvGrpSpPr>
          <p:cNvPr id="27" name="Groupe 26">
            <a:extLst>
              <a:ext uri="{FF2B5EF4-FFF2-40B4-BE49-F238E27FC236}">
                <a16:creationId xmlns:a16="http://schemas.microsoft.com/office/drawing/2014/main" id="{17901831-C453-94DD-7E30-4947D3F5924D}"/>
              </a:ext>
            </a:extLst>
          </p:cNvPr>
          <p:cNvGrpSpPr/>
          <p:nvPr/>
        </p:nvGrpSpPr>
        <p:grpSpPr>
          <a:xfrm>
            <a:off x="1597410" y="4107538"/>
            <a:ext cx="3307875" cy="556430"/>
            <a:chOff x="2531660" y="4062617"/>
            <a:chExt cx="2867152" cy="652148"/>
          </a:xfrm>
        </p:grpSpPr>
        <p:sp>
          <p:nvSpPr>
            <p:cNvPr id="28" name="Rectangle : coins arrondis 27">
              <a:extLst>
                <a:ext uri="{FF2B5EF4-FFF2-40B4-BE49-F238E27FC236}">
                  <a16:creationId xmlns:a16="http://schemas.microsoft.com/office/drawing/2014/main" id="{598A288D-26EF-D6DD-0ACE-30B0E241D717}"/>
                </a:ext>
              </a:extLst>
            </p:cNvPr>
            <p:cNvSpPr/>
            <p:nvPr/>
          </p:nvSpPr>
          <p:spPr>
            <a:xfrm>
              <a:off x="2531660" y="4062617"/>
              <a:ext cx="2867152" cy="426568"/>
            </a:xfrm>
            <a:prstGeom prst="roundRect">
              <a:avLst>
                <a:gd name="adj" fmla="val 50000"/>
              </a:avLst>
            </a:prstGeom>
            <a:solidFill>
              <a:schemeClr val="tx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29" name="ZoneTexte 28">
              <a:extLst>
                <a:ext uri="{FF2B5EF4-FFF2-40B4-BE49-F238E27FC236}">
                  <a16:creationId xmlns:a16="http://schemas.microsoft.com/office/drawing/2014/main" id="{870F1BCF-7C6D-6CF8-7CCA-7CA7624858BD}"/>
                </a:ext>
              </a:extLst>
            </p:cNvPr>
            <p:cNvSpPr txBox="1"/>
            <p:nvPr/>
          </p:nvSpPr>
          <p:spPr>
            <a:xfrm>
              <a:off x="2621225" y="4101540"/>
              <a:ext cx="2688022" cy="6132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FFFFFF"/>
                  </a:solidFill>
                  <a:effectLst/>
                  <a:uLnTx/>
                  <a:uFillTx/>
                  <a:latin typeface="Nunito"/>
                  <a:ea typeface="+mn-ea"/>
                  <a:cs typeface="Arial"/>
                  <a:sym typeface="Arial"/>
                </a:rPr>
                <a:t>détecter les chutes ou les accidents</a:t>
              </a:r>
              <a:endParaRPr kumimoji="0" lang="fr-CA" sz="1400" b="0" i="0" u="none" strike="noStrike" kern="0" cap="none" spc="0" normalizeH="0" baseline="0" noProof="0" dirty="0">
                <a:ln>
                  <a:noFill/>
                </a:ln>
                <a:solidFill>
                  <a:srgbClr val="FFFFFF"/>
                </a:solidFill>
                <a:effectLst/>
                <a:uLnTx/>
                <a:uFillTx/>
                <a:latin typeface="Nunito"/>
                <a:ea typeface="+mn-ea"/>
                <a:cs typeface="Arial"/>
                <a:sym typeface="Arial"/>
              </a:endParaRPr>
            </a:p>
          </p:txBody>
        </p:sp>
      </p:grpSp>
      <p:sp>
        <p:nvSpPr>
          <p:cNvPr id="17" name="TextBox 16">
            <a:extLst>
              <a:ext uri="{FF2B5EF4-FFF2-40B4-BE49-F238E27FC236}">
                <a16:creationId xmlns:a16="http://schemas.microsoft.com/office/drawing/2014/main" id="{5ABB60B8-C17A-4C13-8447-1D29A27C800D}"/>
              </a:ext>
            </a:extLst>
          </p:cNvPr>
          <p:cNvSpPr txBox="1"/>
          <p:nvPr/>
        </p:nvSpPr>
        <p:spPr>
          <a:xfrm>
            <a:off x="8729330" y="4465317"/>
            <a:ext cx="414670" cy="307777"/>
          </a:xfrm>
          <a:prstGeom prst="rect">
            <a:avLst/>
          </a:prstGeom>
          <a:noFill/>
        </p:spPr>
        <p:txBody>
          <a:bodyPr wrap="square" rtlCol="0">
            <a:spAutoFit/>
          </a:bodyPr>
          <a:lstStyle/>
          <a:p>
            <a:r>
              <a:rPr lang="fr-FR" dirty="0">
                <a:solidFill>
                  <a:schemeClr val="tx1"/>
                </a:solidFill>
              </a:rPr>
              <a:t>23</a:t>
            </a:r>
          </a:p>
        </p:txBody>
      </p:sp>
    </p:spTree>
    <p:extLst>
      <p:ext uri="{BB962C8B-B14F-4D97-AF65-F5344CB8AC3E}">
        <p14:creationId xmlns:p14="http://schemas.microsoft.com/office/powerpoint/2010/main" val="3482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42" name="Google Shape;642;p52"/>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630;p52">
            <a:extLst>
              <a:ext uri="{FF2B5EF4-FFF2-40B4-BE49-F238E27FC236}">
                <a16:creationId xmlns:a16="http://schemas.microsoft.com/office/drawing/2014/main" id="{C021ED7F-AEB9-4533-8722-8027705DE71B}"/>
              </a:ext>
            </a:extLst>
          </p:cNvPr>
          <p:cNvSpPr txBox="1">
            <a:spLocks/>
          </p:cNvSpPr>
          <p:nvPr/>
        </p:nvSpPr>
        <p:spPr>
          <a:xfrm>
            <a:off x="3779206" y="48870"/>
            <a:ext cx="7704000" cy="54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Tenor Sans"/>
              <a:buNone/>
              <a:defRPr sz="3300" b="0" i="0" u="none" strike="noStrike" cap="none">
                <a:solidFill>
                  <a:schemeClr val="dk1"/>
                </a:solidFill>
                <a:latin typeface="Tenor Sans"/>
                <a:ea typeface="Tenor Sans"/>
                <a:cs typeface="Tenor Sans"/>
                <a:sym typeface="Tenor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3300"/>
              <a:buFont typeface="Tenor Sans"/>
              <a:buNone/>
              <a:tabLst/>
              <a:defRPr/>
            </a:pPr>
            <a:r>
              <a:rPr kumimoji="0" lang="fr-FR" sz="2800" b="0" i="0" u="none" strike="noStrike" kern="0" cap="none" spc="0" normalizeH="0" baseline="0" noProof="0" dirty="0">
                <a:ln>
                  <a:noFill/>
                </a:ln>
                <a:solidFill>
                  <a:srgbClr val="333A56">
                    <a:lumMod val="60000"/>
                    <a:lumOff val="40000"/>
                  </a:srgbClr>
                </a:solidFill>
                <a:effectLst/>
                <a:uLnTx/>
                <a:uFillTx/>
                <a:latin typeface="Tenor Sans"/>
                <a:sym typeface="Tenor Sans"/>
              </a:rPr>
              <a:t>Les EPI digitaux</a:t>
            </a:r>
            <a:endParaRPr kumimoji="0" lang="fr-CA" sz="2800" b="0" i="0" u="none" strike="noStrike" kern="0" cap="none" spc="0" normalizeH="0" baseline="0" noProof="0" dirty="0">
              <a:ln>
                <a:noFill/>
              </a:ln>
              <a:solidFill>
                <a:srgbClr val="333A56">
                  <a:lumMod val="60000"/>
                  <a:lumOff val="40000"/>
                </a:srgbClr>
              </a:solidFill>
              <a:effectLst/>
              <a:uLnTx/>
              <a:uFillTx/>
              <a:latin typeface="Tenor Sans"/>
              <a:sym typeface="Tenor Sans"/>
            </a:endParaRPr>
          </a:p>
        </p:txBody>
      </p:sp>
      <p:sp>
        <p:nvSpPr>
          <p:cNvPr id="4" name="ZoneTexte 3">
            <a:extLst>
              <a:ext uri="{FF2B5EF4-FFF2-40B4-BE49-F238E27FC236}">
                <a16:creationId xmlns:a16="http://schemas.microsoft.com/office/drawing/2014/main" id="{05EA4B0F-90B7-A8A3-D095-AE9B9303BBCA}"/>
              </a:ext>
            </a:extLst>
          </p:cNvPr>
          <p:cNvSpPr txBox="1"/>
          <p:nvPr/>
        </p:nvSpPr>
        <p:spPr>
          <a:xfrm>
            <a:off x="2937558" y="420525"/>
            <a:ext cx="32688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24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RFID Tags</a:t>
            </a:r>
            <a:endParaRPr kumimoji="0" lang="fr-CA" sz="24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endParaRPr>
          </a:p>
        </p:txBody>
      </p:sp>
      <p:sp>
        <p:nvSpPr>
          <p:cNvPr id="5" name="Google Shape;642;p52">
            <a:extLst>
              <a:ext uri="{FF2B5EF4-FFF2-40B4-BE49-F238E27FC236}">
                <a16:creationId xmlns:a16="http://schemas.microsoft.com/office/drawing/2014/main" id="{CFB4740C-63B7-548A-71F0-8B719B52EB83}"/>
              </a:ext>
            </a:extLst>
          </p:cNvPr>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Rectangle : coins arrondis 2">
            <a:extLst>
              <a:ext uri="{FF2B5EF4-FFF2-40B4-BE49-F238E27FC236}">
                <a16:creationId xmlns:a16="http://schemas.microsoft.com/office/drawing/2014/main" id="{011F36A8-162A-5E6F-79D9-DE46075218F0}"/>
              </a:ext>
            </a:extLst>
          </p:cNvPr>
          <p:cNvSpPr/>
          <p:nvPr/>
        </p:nvSpPr>
        <p:spPr>
          <a:xfrm>
            <a:off x="2004167" y="844522"/>
            <a:ext cx="5135666" cy="2888412"/>
          </a:xfrm>
          <a:prstGeom prst="roundRect">
            <a:avLst>
              <a:gd name="adj" fmla="val 8965"/>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8" name="Flèche : droite à entaille 7">
            <a:extLst>
              <a:ext uri="{FF2B5EF4-FFF2-40B4-BE49-F238E27FC236}">
                <a16:creationId xmlns:a16="http://schemas.microsoft.com/office/drawing/2014/main" id="{76241FBF-D1DD-9BCA-4F96-89F4BA2D0501}"/>
              </a:ext>
            </a:extLst>
          </p:cNvPr>
          <p:cNvSpPr/>
          <p:nvPr/>
        </p:nvSpPr>
        <p:spPr>
          <a:xfrm>
            <a:off x="2562449" y="3850709"/>
            <a:ext cx="3086322" cy="543600"/>
          </a:xfrm>
          <a:prstGeom prst="notchedRightArrow">
            <a:avLst>
              <a:gd name="adj1" fmla="val 39745"/>
              <a:gd name="adj2" fmla="val 449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A"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0" name="Flèche : droite à entaille 9">
            <a:extLst>
              <a:ext uri="{FF2B5EF4-FFF2-40B4-BE49-F238E27FC236}">
                <a16:creationId xmlns:a16="http://schemas.microsoft.com/office/drawing/2014/main" id="{A6DF7E65-05B7-87BF-E882-6C4A2FFF278F}"/>
              </a:ext>
            </a:extLst>
          </p:cNvPr>
          <p:cNvSpPr/>
          <p:nvPr/>
        </p:nvSpPr>
        <p:spPr>
          <a:xfrm>
            <a:off x="5512038" y="3855896"/>
            <a:ext cx="3179035" cy="543600"/>
          </a:xfrm>
          <a:prstGeom prst="notchedRightArrow">
            <a:avLst>
              <a:gd name="adj1" fmla="val 100000"/>
              <a:gd name="adj2" fmla="val 449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répondre rapidement en cas de situation d'urgence.</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sp>
        <p:nvSpPr>
          <p:cNvPr id="12" name="Flèche : pentagone 11">
            <a:extLst>
              <a:ext uri="{FF2B5EF4-FFF2-40B4-BE49-F238E27FC236}">
                <a16:creationId xmlns:a16="http://schemas.microsoft.com/office/drawing/2014/main" id="{72314E93-FD04-9BD8-02FF-2936B3CA466C}"/>
              </a:ext>
            </a:extLst>
          </p:cNvPr>
          <p:cNvSpPr/>
          <p:nvPr/>
        </p:nvSpPr>
        <p:spPr>
          <a:xfrm>
            <a:off x="811849" y="3850709"/>
            <a:ext cx="1734797" cy="543600"/>
          </a:xfrm>
          <a:prstGeom prst="homePlate">
            <a:avLst>
              <a:gd name="adj" fmla="val 43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localiser les employés </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sp>
        <p:nvSpPr>
          <p:cNvPr id="11" name="TextBox 10">
            <a:extLst>
              <a:ext uri="{FF2B5EF4-FFF2-40B4-BE49-F238E27FC236}">
                <a16:creationId xmlns:a16="http://schemas.microsoft.com/office/drawing/2014/main" id="{4E967FC5-A224-4854-82E8-4A6FD1158F69}"/>
              </a:ext>
            </a:extLst>
          </p:cNvPr>
          <p:cNvSpPr txBox="1"/>
          <p:nvPr/>
        </p:nvSpPr>
        <p:spPr>
          <a:xfrm>
            <a:off x="8729330" y="4527250"/>
            <a:ext cx="414670" cy="307777"/>
          </a:xfrm>
          <a:prstGeom prst="rect">
            <a:avLst/>
          </a:prstGeom>
          <a:noFill/>
        </p:spPr>
        <p:txBody>
          <a:bodyPr wrap="square" rtlCol="0">
            <a:spAutoFit/>
          </a:bodyPr>
          <a:lstStyle/>
          <a:p>
            <a:r>
              <a:rPr lang="fr-FR" dirty="0">
                <a:solidFill>
                  <a:schemeClr val="tx1"/>
                </a:solidFill>
              </a:rPr>
              <a:t>24</a:t>
            </a:r>
          </a:p>
        </p:txBody>
      </p:sp>
    </p:spTree>
    <p:extLst>
      <p:ext uri="{BB962C8B-B14F-4D97-AF65-F5344CB8AC3E}">
        <p14:creationId xmlns:p14="http://schemas.microsoft.com/office/powerpoint/2010/main" val="33223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0-#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
                                            <p:bg/>
                                          </p:spTgt>
                                        </p:tgtEl>
                                        <p:attrNameLst>
                                          <p:attrName>style.visibility</p:attrName>
                                        </p:attrNameLst>
                                      </p:cBhvr>
                                      <p:to>
                                        <p:strVal val="visible"/>
                                      </p:to>
                                    </p:set>
                                    <p:anim calcmode="lin" valueType="num">
                                      <p:cBhvr additive="base">
                                        <p:cTn id="25" dur="500" fill="hold"/>
                                        <p:tgtEl>
                                          <p:spTgt spid="10">
                                            <p:bg/>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
                                            <p:bg/>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 calcmode="lin" valueType="num">
                                      <p:cBhvr additive="base">
                                        <p:cTn id="29"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0" grpId="0" build="allAtOnce"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15" name="Flèche : droite 14">
            <a:extLst>
              <a:ext uri="{FF2B5EF4-FFF2-40B4-BE49-F238E27FC236}">
                <a16:creationId xmlns:a16="http://schemas.microsoft.com/office/drawing/2014/main" id="{35CBD756-55AD-3BAD-821B-E355864B23CF}"/>
              </a:ext>
            </a:extLst>
          </p:cNvPr>
          <p:cNvSpPr/>
          <p:nvPr/>
        </p:nvSpPr>
        <p:spPr>
          <a:xfrm>
            <a:off x="3455561" y="2384366"/>
            <a:ext cx="2504214" cy="896318"/>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800" b="0" i="0" u="none" strike="noStrike" kern="0" cap="none" spc="0" normalizeH="0" baseline="0" noProof="0" dirty="0">
                <a:ln>
                  <a:noFill/>
                </a:ln>
                <a:solidFill>
                  <a:srgbClr val="FFFFFF"/>
                </a:solidFill>
                <a:effectLst/>
                <a:uLnTx/>
                <a:uFillTx/>
                <a:latin typeface="Nunito"/>
                <a:ea typeface="Arial"/>
                <a:cs typeface="Arial"/>
                <a:sym typeface="Arial"/>
              </a:rPr>
              <a:t>Contact</a:t>
            </a:r>
            <a:endParaRPr kumimoji="0" lang="fr-CA" sz="1800" b="0" i="0" u="none" strike="noStrike" kern="0" cap="none" spc="0" normalizeH="0" baseline="0" noProof="0" dirty="0">
              <a:ln>
                <a:noFill/>
              </a:ln>
              <a:solidFill>
                <a:srgbClr val="FFFFFF"/>
              </a:solidFill>
              <a:effectLst/>
              <a:uLnTx/>
              <a:uFillTx/>
              <a:latin typeface="Nunito"/>
              <a:ea typeface="Arial"/>
              <a:cs typeface="Arial"/>
              <a:sym typeface="Arial"/>
            </a:endParaRPr>
          </a:p>
        </p:txBody>
      </p:sp>
      <p:sp>
        <p:nvSpPr>
          <p:cNvPr id="642" name="Google Shape;642;p52"/>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630;p52">
            <a:extLst>
              <a:ext uri="{FF2B5EF4-FFF2-40B4-BE49-F238E27FC236}">
                <a16:creationId xmlns:a16="http://schemas.microsoft.com/office/drawing/2014/main" id="{C021ED7F-AEB9-4533-8722-8027705DE71B}"/>
              </a:ext>
            </a:extLst>
          </p:cNvPr>
          <p:cNvSpPr txBox="1">
            <a:spLocks/>
          </p:cNvSpPr>
          <p:nvPr/>
        </p:nvSpPr>
        <p:spPr>
          <a:xfrm>
            <a:off x="3779206" y="48870"/>
            <a:ext cx="7704000" cy="54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Tenor Sans"/>
              <a:buNone/>
              <a:defRPr sz="3300" b="0" i="0" u="none" strike="noStrike" cap="none">
                <a:solidFill>
                  <a:schemeClr val="dk1"/>
                </a:solidFill>
                <a:latin typeface="Tenor Sans"/>
                <a:ea typeface="Tenor Sans"/>
                <a:cs typeface="Tenor Sans"/>
                <a:sym typeface="Tenor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3300"/>
              <a:buFont typeface="Tenor Sans"/>
              <a:buNone/>
              <a:tabLst/>
              <a:defRPr/>
            </a:pPr>
            <a:r>
              <a:rPr kumimoji="0" lang="fr-FR" sz="2800" b="0" i="0" u="none" strike="noStrike" kern="0" cap="none" spc="0" normalizeH="0" baseline="0" noProof="0" dirty="0">
                <a:ln>
                  <a:noFill/>
                </a:ln>
                <a:solidFill>
                  <a:srgbClr val="333A56">
                    <a:lumMod val="60000"/>
                    <a:lumOff val="40000"/>
                  </a:srgbClr>
                </a:solidFill>
                <a:effectLst/>
                <a:uLnTx/>
                <a:uFillTx/>
                <a:latin typeface="Tenor Sans"/>
                <a:sym typeface="Tenor Sans"/>
              </a:rPr>
              <a:t>Les EPI digitaux</a:t>
            </a:r>
            <a:endParaRPr kumimoji="0" lang="fr-CA" sz="2800" b="0" i="0" u="none" strike="noStrike" kern="0" cap="none" spc="0" normalizeH="0" baseline="0" noProof="0" dirty="0">
              <a:ln>
                <a:noFill/>
              </a:ln>
              <a:solidFill>
                <a:srgbClr val="333A56">
                  <a:lumMod val="60000"/>
                  <a:lumOff val="40000"/>
                </a:srgbClr>
              </a:solidFill>
              <a:effectLst/>
              <a:uLnTx/>
              <a:uFillTx/>
              <a:latin typeface="Tenor Sans"/>
              <a:sym typeface="Tenor Sans"/>
            </a:endParaRPr>
          </a:p>
        </p:txBody>
      </p:sp>
      <p:sp>
        <p:nvSpPr>
          <p:cNvPr id="4" name="ZoneTexte 3">
            <a:extLst>
              <a:ext uri="{FF2B5EF4-FFF2-40B4-BE49-F238E27FC236}">
                <a16:creationId xmlns:a16="http://schemas.microsoft.com/office/drawing/2014/main" id="{05EA4B0F-90B7-A8A3-D095-AE9B9303BBCA}"/>
              </a:ext>
            </a:extLst>
          </p:cNvPr>
          <p:cNvSpPr txBox="1"/>
          <p:nvPr/>
        </p:nvSpPr>
        <p:spPr>
          <a:xfrm>
            <a:off x="3073226" y="987339"/>
            <a:ext cx="32688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24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Les outils de communication</a:t>
            </a:r>
            <a:endParaRPr kumimoji="0" lang="fr-CA" sz="24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endParaRPr>
          </a:p>
        </p:txBody>
      </p:sp>
      <p:sp>
        <p:nvSpPr>
          <p:cNvPr id="5" name="Google Shape;642;p52">
            <a:extLst>
              <a:ext uri="{FF2B5EF4-FFF2-40B4-BE49-F238E27FC236}">
                <a16:creationId xmlns:a16="http://schemas.microsoft.com/office/drawing/2014/main" id="{CFB4740C-63B7-548A-71F0-8B719B52EB83}"/>
              </a:ext>
            </a:extLst>
          </p:cNvPr>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Image 1">
            <a:extLst>
              <a:ext uri="{FF2B5EF4-FFF2-40B4-BE49-F238E27FC236}">
                <a16:creationId xmlns:a16="http://schemas.microsoft.com/office/drawing/2014/main" id="{7F6E4D0B-A0B2-3B5F-8754-065ED291D282}"/>
              </a:ext>
            </a:extLst>
          </p:cNvPr>
          <p:cNvPicPr>
            <a:picLocks noChangeAspect="1"/>
          </p:cNvPicPr>
          <p:nvPr/>
        </p:nvPicPr>
        <p:blipFill rotWithShape="1">
          <a:blip r:embed="rId3"/>
          <a:srcRect l="9684" t="10515" r="26070" b="8014"/>
          <a:stretch/>
        </p:blipFill>
        <p:spPr>
          <a:xfrm>
            <a:off x="3303243" y="1489742"/>
            <a:ext cx="2121967" cy="2666419"/>
          </a:xfrm>
          <a:prstGeom prst="rect">
            <a:avLst/>
          </a:prstGeom>
        </p:spPr>
      </p:pic>
      <p:sp>
        <p:nvSpPr>
          <p:cNvPr id="7" name="ZoneTexte 6">
            <a:extLst>
              <a:ext uri="{FF2B5EF4-FFF2-40B4-BE49-F238E27FC236}">
                <a16:creationId xmlns:a16="http://schemas.microsoft.com/office/drawing/2014/main" id="{C53E79C8-C7C2-1A25-1B9A-B1507A39D49F}"/>
              </a:ext>
            </a:extLst>
          </p:cNvPr>
          <p:cNvSpPr txBox="1"/>
          <p:nvPr/>
        </p:nvSpPr>
        <p:spPr>
          <a:xfrm>
            <a:off x="527523" y="2155416"/>
            <a:ext cx="3111478" cy="13542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1800" b="0" i="0" u="none" strike="noStrike" kern="0" cap="none" spc="0" normalizeH="0" baseline="0" noProof="0" dirty="0">
                <a:ln>
                  <a:noFill/>
                </a:ln>
                <a:solidFill>
                  <a:srgbClr val="333A56"/>
                </a:solidFill>
                <a:effectLst/>
                <a:uLnTx/>
                <a:uFillTx/>
                <a:latin typeface="Nunito"/>
                <a:cs typeface="Arial"/>
                <a:sym typeface="Arial"/>
              </a:rPr>
              <a:t>les radios</a:t>
            </a:r>
            <a:endParaRPr kumimoji="0" lang="fr-DZ" sz="1800" b="0" i="0" u="none" strike="noStrike" kern="0" cap="none" spc="0" normalizeH="0" baseline="0" noProof="0" dirty="0">
              <a:ln>
                <a:noFill/>
              </a:ln>
              <a:solidFill>
                <a:srgbClr val="333A56"/>
              </a:solidFill>
              <a:effectLst/>
              <a:uLnTx/>
              <a:uFillTx/>
              <a:latin typeface="Nunito"/>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DZ" sz="1400" b="0" i="0" u="none" strike="noStrike" kern="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1800" b="0" i="0" u="none" strike="noStrike" kern="0" cap="none" spc="0" normalizeH="0" baseline="0" noProof="0" dirty="0">
                <a:ln>
                  <a:noFill/>
                </a:ln>
                <a:solidFill>
                  <a:srgbClr val="333A56"/>
                </a:solidFill>
                <a:effectLst/>
                <a:uLnTx/>
                <a:uFillTx/>
                <a:latin typeface="Nunito"/>
                <a:cs typeface="Arial"/>
                <a:sym typeface="Arial"/>
              </a:rPr>
              <a:t>les téléphones mobiles</a:t>
            </a:r>
            <a:endParaRPr kumimoji="0" lang="fr-DZ" sz="1800" b="0" i="0" u="none" strike="noStrike" kern="0" cap="none" spc="0" normalizeH="0" baseline="0" noProof="0" dirty="0">
              <a:ln>
                <a:noFill/>
              </a:ln>
              <a:solidFill>
                <a:srgbClr val="333A56"/>
              </a:solidFill>
              <a:effectLst/>
              <a:uLnTx/>
              <a:uFillTx/>
              <a:latin typeface="Nunito"/>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DZ" sz="1400" b="0" i="0" u="none" strike="noStrike" kern="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1800" b="0" i="0" u="none" strike="noStrike" kern="0" cap="none" spc="0" normalizeH="0" baseline="0" noProof="0" dirty="0">
                <a:ln>
                  <a:noFill/>
                </a:ln>
                <a:solidFill>
                  <a:srgbClr val="333A56"/>
                </a:solidFill>
                <a:effectLst/>
                <a:uLnTx/>
                <a:uFillTx/>
                <a:latin typeface="Nunito"/>
                <a:cs typeface="Arial"/>
                <a:sym typeface="Arial"/>
              </a:rPr>
              <a:t>les tablettes</a:t>
            </a:r>
            <a:endParaRPr kumimoji="0" lang="fr-CA" sz="1800" b="0" i="0" u="none" strike="noStrike" kern="0" cap="none" spc="0" normalizeH="0" baseline="0" noProof="0" dirty="0">
              <a:ln>
                <a:noFill/>
              </a:ln>
              <a:solidFill>
                <a:srgbClr val="333A56"/>
              </a:solidFill>
              <a:effectLst/>
              <a:uLnTx/>
              <a:uFillTx/>
              <a:latin typeface="Nunito"/>
              <a:cs typeface="Arial"/>
              <a:sym typeface="Arial"/>
            </a:endParaRPr>
          </a:p>
        </p:txBody>
      </p:sp>
      <p:sp>
        <p:nvSpPr>
          <p:cNvPr id="12" name="ZoneTexte 11">
            <a:extLst>
              <a:ext uri="{FF2B5EF4-FFF2-40B4-BE49-F238E27FC236}">
                <a16:creationId xmlns:a16="http://schemas.microsoft.com/office/drawing/2014/main" id="{0F9E3D01-72E1-8B66-E732-A11742EAEBE4}"/>
              </a:ext>
            </a:extLst>
          </p:cNvPr>
          <p:cNvSpPr txBox="1"/>
          <p:nvPr/>
        </p:nvSpPr>
        <p:spPr>
          <a:xfrm>
            <a:off x="5959775" y="2278725"/>
            <a:ext cx="2364549" cy="141577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1800" b="0" i="0" u="none" strike="noStrike" kern="0" cap="none" spc="0" normalizeH="0" baseline="0" noProof="0" dirty="0">
                <a:ln>
                  <a:noFill/>
                </a:ln>
                <a:solidFill>
                  <a:srgbClr val="8AA0CF"/>
                </a:solidFill>
                <a:effectLst/>
                <a:uLnTx/>
                <a:uFillTx/>
                <a:latin typeface="Nunito"/>
                <a:cs typeface="Arial"/>
                <a:sym typeface="Arial"/>
              </a:rPr>
              <a:t>les uns avec les autres</a:t>
            </a:r>
            <a:endParaRPr kumimoji="0" lang="fr-DZ" sz="1800" b="0" i="0" u="none" strike="noStrike" kern="0" cap="none" spc="0" normalizeH="0" baseline="0" noProof="0" dirty="0">
              <a:ln>
                <a:noFill/>
              </a:ln>
              <a:solidFill>
                <a:srgbClr val="8AA0CF"/>
              </a:solidFill>
              <a:effectLst/>
              <a:uLnTx/>
              <a:uFillTx/>
              <a:latin typeface="Nunito"/>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DZ" sz="1400" b="0" i="0" u="none" strike="noStrike" kern="0" cap="none" spc="0" normalizeH="0" baseline="0" noProof="0" dirty="0">
              <a:ln>
                <a:noFill/>
              </a:ln>
              <a:solidFill>
                <a:srgbClr val="8AA0CF"/>
              </a:solidFill>
              <a:effectLst/>
              <a:uLnTx/>
              <a:uFillTx/>
              <a:latin typeface="Times New Roman" panose="02020603050405020304" pitchFamily="18" charset="0"/>
              <a:ea typeface="SimSun" panose="02010600030101010101" pitchFamily="2" charset="-122"/>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1800" b="0" i="0" u="none" strike="noStrike" kern="0" cap="none" spc="0" normalizeH="0" baseline="0" noProof="0" dirty="0">
                <a:ln>
                  <a:noFill/>
                </a:ln>
                <a:solidFill>
                  <a:srgbClr val="8AA0CF"/>
                </a:solidFill>
                <a:effectLst/>
                <a:uLnTx/>
                <a:uFillTx/>
                <a:latin typeface="Nunito"/>
                <a:cs typeface="Arial"/>
                <a:sym typeface="Arial"/>
              </a:rPr>
              <a:t>les responsables de la sécurité</a:t>
            </a:r>
            <a:endParaRPr kumimoji="0" lang="fr-CA" sz="1800" b="0" i="0" u="none" strike="noStrike" kern="0" cap="none" spc="0" normalizeH="0" baseline="0" noProof="0" dirty="0">
              <a:ln>
                <a:noFill/>
              </a:ln>
              <a:solidFill>
                <a:srgbClr val="8AA0CF"/>
              </a:solidFill>
              <a:effectLst/>
              <a:uLnTx/>
              <a:uFillTx/>
              <a:latin typeface="Nunito"/>
              <a:cs typeface="Arial"/>
              <a:sym typeface="Arial"/>
            </a:endParaRPr>
          </a:p>
        </p:txBody>
      </p:sp>
      <p:sp>
        <p:nvSpPr>
          <p:cNvPr id="10" name="TextBox 9">
            <a:extLst>
              <a:ext uri="{FF2B5EF4-FFF2-40B4-BE49-F238E27FC236}">
                <a16:creationId xmlns:a16="http://schemas.microsoft.com/office/drawing/2014/main" id="{92AD8143-4EB8-4B96-AAA4-ACBE496CDA23}"/>
              </a:ext>
            </a:extLst>
          </p:cNvPr>
          <p:cNvSpPr txBox="1"/>
          <p:nvPr/>
        </p:nvSpPr>
        <p:spPr>
          <a:xfrm>
            <a:off x="8729330" y="4472166"/>
            <a:ext cx="414670" cy="307777"/>
          </a:xfrm>
          <a:prstGeom prst="rect">
            <a:avLst/>
          </a:prstGeom>
          <a:noFill/>
        </p:spPr>
        <p:txBody>
          <a:bodyPr wrap="square" rtlCol="0">
            <a:spAutoFit/>
          </a:bodyPr>
          <a:lstStyle/>
          <a:p>
            <a:r>
              <a:rPr lang="fr-FR" dirty="0">
                <a:solidFill>
                  <a:schemeClr val="tx1"/>
                </a:solidFill>
              </a:rPr>
              <a:t>25</a:t>
            </a:r>
          </a:p>
        </p:txBody>
      </p:sp>
    </p:spTree>
    <p:extLst>
      <p:ext uri="{BB962C8B-B14F-4D97-AF65-F5344CB8AC3E}">
        <p14:creationId xmlns:p14="http://schemas.microsoft.com/office/powerpoint/2010/main" val="52886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0-#ppt_w/2"/>
                                          </p:val>
                                        </p:tav>
                                        <p:tav tm="100000">
                                          <p:val>
                                            <p:strVal val="#ppt_x"/>
                                          </p:val>
                                        </p:tav>
                                      </p:tavLst>
                                    </p:anim>
                                    <p:anim calcmode="lin" valueType="num">
                                      <p:cBhvr additive="base">
                                        <p:cTn id="19" dur="500" fill="hold"/>
                                        <p:tgtEl>
                                          <p:spTgt spid="15"/>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7"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42" name="Google Shape;642;p52"/>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630;p52">
            <a:extLst>
              <a:ext uri="{FF2B5EF4-FFF2-40B4-BE49-F238E27FC236}">
                <a16:creationId xmlns:a16="http://schemas.microsoft.com/office/drawing/2014/main" id="{C021ED7F-AEB9-4533-8722-8027705DE71B}"/>
              </a:ext>
            </a:extLst>
          </p:cNvPr>
          <p:cNvSpPr txBox="1">
            <a:spLocks/>
          </p:cNvSpPr>
          <p:nvPr/>
        </p:nvSpPr>
        <p:spPr>
          <a:xfrm>
            <a:off x="3779206" y="48870"/>
            <a:ext cx="7704000" cy="54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Tenor Sans"/>
              <a:buNone/>
              <a:defRPr sz="3300" b="0" i="0" u="none" strike="noStrike" cap="none">
                <a:solidFill>
                  <a:schemeClr val="dk1"/>
                </a:solidFill>
                <a:latin typeface="Tenor Sans"/>
                <a:ea typeface="Tenor Sans"/>
                <a:cs typeface="Tenor Sans"/>
                <a:sym typeface="Tenor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3300"/>
              <a:buFont typeface="Tenor Sans"/>
              <a:buNone/>
              <a:tabLst/>
              <a:defRPr/>
            </a:pPr>
            <a:r>
              <a:rPr kumimoji="0" lang="fr-FR" sz="2800" b="0" i="0" u="none" strike="noStrike" kern="0" cap="none" spc="0" normalizeH="0" baseline="0" noProof="0" dirty="0">
                <a:ln>
                  <a:noFill/>
                </a:ln>
                <a:solidFill>
                  <a:srgbClr val="333A56">
                    <a:lumMod val="60000"/>
                    <a:lumOff val="40000"/>
                  </a:srgbClr>
                </a:solidFill>
                <a:effectLst/>
                <a:uLnTx/>
                <a:uFillTx/>
                <a:latin typeface="Tenor Sans"/>
                <a:sym typeface="Tenor Sans"/>
              </a:rPr>
              <a:t>Les EPI digitaux</a:t>
            </a:r>
            <a:endParaRPr kumimoji="0" lang="fr-CA" sz="2800" b="0" i="0" u="none" strike="noStrike" kern="0" cap="none" spc="0" normalizeH="0" baseline="0" noProof="0" dirty="0">
              <a:ln>
                <a:noFill/>
              </a:ln>
              <a:solidFill>
                <a:srgbClr val="333A56">
                  <a:lumMod val="60000"/>
                  <a:lumOff val="40000"/>
                </a:srgbClr>
              </a:solidFill>
              <a:effectLst/>
              <a:uLnTx/>
              <a:uFillTx/>
              <a:latin typeface="Tenor Sans"/>
              <a:sym typeface="Tenor Sans"/>
            </a:endParaRPr>
          </a:p>
        </p:txBody>
      </p:sp>
      <p:sp>
        <p:nvSpPr>
          <p:cNvPr id="5" name="Google Shape;642;p52">
            <a:extLst>
              <a:ext uri="{FF2B5EF4-FFF2-40B4-BE49-F238E27FC236}">
                <a16:creationId xmlns:a16="http://schemas.microsoft.com/office/drawing/2014/main" id="{CFB4740C-63B7-548A-71F0-8B719B52EB83}"/>
              </a:ext>
            </a:extLst>
          </p:cNvPr>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0" name="Image 19">
            <a:extLst>
              <a:ext uri="{FF2B5EF4-FFF2-40B4-BE49-F238E27FC236}">
                <a16:creationId xmlns:a16="http://schemas.microsoft.com/office/drawing/2014/main" id="{AA92A93D-D7F6-1730-356F-6BA42699E9B4}"/>
              </a:ext>
            </a:extLst>
          </p:cNvPr>
          <p:cNvPicPr>
            <a:picLocks noChangeAspect="1"/>
          </p:cNvPicPr>
          <p:nvPr/>
        </p:nvPicPr>
        <p:blipFill>
          <a:blip r:embed="rId3"/>
          <a:stretch>
            <a:fillRect/>
          </a:stretch>
        </p:blipFill>
        <p:spPr>
          <a:xfrm>
            <a:off x="1454706" y="2206853"/>
            <a:ext cx="858864" cy="858864"/>
          </a:xfrm>
          <a:prstGeom prst="rect">
            <a:avLst/>
          </a:prstGeom>
        </p:spPr>
      </p:pic>
      <p:pic>
        <p:nvPicPr>
          <p:cNvPr id="21" name="Image 20">
            <a:extLst>
              <a:ext uri="{FF2B5EF4-FFF2-40B4-BE49-F238E27FC236}">
                <a16:creationId xmlns:a16="http://schemas.microsoft.com/office/drawing/2014/main" id="{F4A18C50-91E7-0A1B-827F-0CE209499994}"/>
              </a:ext>
            </a:extLst>
          </p:cNvPr>
          <p:cNvPicPr>
            <a:picLocks noChangeAspect="1"/>
          </p:cNvPicPr>
          <p:nvPr/>
        </p:nvPicPr>
        <p:blipFill>
          <a:blip r:embed="rId4"/>
          <a:stretch>
            <a:fillRect/>
          </a:stretch>
        </p:blipFill>
        <p:spPr>
          <a:xfrm>
            <a:off x="4007156" y="2199757"/>
            <a:ext cx="858864" cy="858864"/>
          </a:xfrm>
          <a:prstGeom prst="rect">
            <a:avLst/>
          </a:prstGeom>
        </p:spPr>
      </p:pic>
      <p:pic>
        <p:nvPicPr>
          <p:cNvPr id="22" name="Image 21">
            <a:extLst>
              <a:ext uri="{FF2B5EF4-FFF2-40B4-BE49-F238E27FC236}">
                <a16:creationId xmlns:a16="http://schemas.microsoft.com/office/drawing/2014/main" id="{B1DAE0B5-17D3-1DA1-C81F-1CE996BAC8B5}"/>
              </a:ext>
            </a:extLst>
          </p:cNvPr>
          <p:cNvPicPr>
            <a:picLocks noChangeAspect="1"/>
          </p:cNvPicPr>
          <p:nvPr/>
        </p:nvPicPr>
        <p:blipFill>
          <a:blip r:embed="rId5"/>
          <a:stretch>
            <a:fillRect/>
          </a:stretch>
        </p:blipFill>
        <p:spPr>
          <a:xfrm>
            <a:off x="7076428" y="2206853"/>
            <a:ext cx="896318" cy="896318"/>
          </a:xfrm>
          <a:prstGeom prst="rect">
            <a:avLst/>
          </a:prstGeom>
        </p:spPr>
      </p:pic>
      <p:pic>
        <p:nvPicPr>
          <p:cNvPr id="23" name="Image 22">
            <a:extLst>
              <a:ext uri="{FF2B5EF4-FFF2-40B4-BE49-F238E27FC236}">
                <a16:creationId xmlns:a16="http://schemas.microsoft.com/office/drawing/2014/main" id="{76676DC7-C12D-909F-3BB6-3623946B4BED}"/>
              </a:ext>
            </a:extLst>
          </p:cNvPr>
          <p:cNvPicPr>
            <a:picLocks noChangeAspect="1"/>
          </p:cNvPicPr>
          <p:nvPr/>
        </p:nvPicPr>
        <p:blipFill>
          <a:blip r:embed="rId6"/>
          <a:stretch>
            <a:fillRect/>
          </a:stretch>
        </p:blipFill>
        <p:spPr>
          <a:xfrm>
            <a:off x="877266" y="592470"/>
            <a:ext cx="858864" cy="858864"/>
          </a:xfrm>
          <a:prstGeom prst="rect">
            <a:avLst/>
          </a:prstGeom>
        </p:spPr>
      </p:pic>
      <p:pic>
        <p:nvPicPr>
          <p:cNvPr id="24" name="Image 23">
            <a:extLst>
              <a:ext uri="{FF2B5EF4-FFF2-40B4-BE49-F238E27FC236}">
                <a16:creationId xmlns:a16="http://schemas.microsoft.com/office/drawing/2014/main" id="{694D5328-8A0B-D54D-CEC4-7F3579E5C18E}"/>
              </a:ext>
            </a:extLst>
          </p:cNvPr>
          <p:cNvPicPr>
            <a:picLocks noChangeAspect="1"/>
          </p:cNvPicPr>
          <p:nvPr/>
        </p:nvPicPr>
        <p:blipFill>
          <a:blip r:embed="rId7"/>
          <a:stretch>
            <a:fillRect/>
          </a:stretch>
        </p:blipFill>
        <p:spPr>
          <a:xfrm>
            <a:off x="5518621" y="2206853"/>
            <a:ext cx="896318" cy="896318"/>
          </a:xfrm>
          <a:prstGeom prst="rect">
            <a:avLst/>
          </a:prstGeom>
        </p:spPr>
      </p:pic>
      <p:pic>
        <p:nvPicPr>
          <p:cNvPr id="25" name="Image 24">
            <a:extLst>
              <a:ext uri="{FF2B5EF4-FFF2-40B4-BE49-F238E27FC236}">
                <a16:creationId xmlns:a16="http://schemas.microsoft.com/office/drawing/2014/main" id="{89252D4B-C643-9AE3-9EF9-82D4761702E0}"/>
              </a:ext>
            </a:extLst>
          </p:cNvPr>
          <p:cNvPicPr>
            <a:picLocks noChangeAspect="1"/>
          </p:cNvPicPr>
          <p:nvPr/>
        </p:nvPicPr>
        <p:blipFill>
          <a:blip r:embed="rId8"/>
          <a:stretch>
            <a:fillRect/>
          </a:stretch>
        </p:blipFill>
        <p:spPr>
          <a:xfrm>
            <a:off x="2795466" y="2203943"/>
            <a:ext cx="729794" cy="729794"/>
          </a:xfrm>
          <a:prstGeom prst="rect">
            <a:avLst/>
          </a:prstGeom>
        </p:spPr>
      </p:pic>
      <p:sp>
        <p:nvSpPr>
          <p:cNvPr id="11" name="TextBox 10">
            <a:extLst>
              <a:ext uri="{FF2B5EF4-FFF2-40B4-BE49-F238E27FC236}">
                <a16:creationId xmlns:a16="http://schemas.microsoft.com/office/drawing/2014/main" id="{BD942C61-1634-4682-A01D-C0FCA2530B8A}"/>
              </a:ext>
            </a:extLst>
          </p:cNvPr>
          <p:cNvSpPr txBox="1"/>
          <p:nvPr/>
        </p:nvSpPr>
        <p:spPr>
          <a:xfrm>
            <a:off x="8652212" y="4472882"/>
            <a:ext cx="414670" cy="307777"/>
          </a:xfrm>
          <a:prstGeom prst="rect">
            <a:avLst/>
          </a:prstGeom>
          <a:noFill/>
        </p:spPr>
        <p:txBody>
          <a:bodyPr wrap="square" rtlCol="0">
            <a:spAutoFit/>
          </a:bodyPr>
          <a:lstStyle/>
          <a:p>
            <a:r>
              <a:rPr lang="fr-FR" dirty="0">
                <a:solidFill>
                  <a:schemeClr val="tx1"/>
                </a:solidFill>
              </a:rPr>
              <a:t>26</a:t>
            </a:r>
          </a:p>
        </p:txBody>
      </p:sp>
    </p:spTree>
    <p:extLst>
      <p:ext uri="{BB962C8B-B14F-4D97-AF65-F5344CB8AC3E}">
        <p14:creationId xmlns:p14="http://schemas.microsoft.com/office/powerpoint/2010/main" val="306819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42" name="Google Shape;642;p52"/>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630;p52">
            <a:extLst>
              <a:ext uri="{FF2B5EF4-FFF2-40B4-BE49-F238E27FC236}">
                <a16:creationId xmlns:a16="http://schemas.microsoft.com/office/drawing/2014/main" id="{C021ED7F-AEB9-4533-8722-8027705DE71B}"/>
              </a:ext>
            </a:extLst>
          </p:cNvPr>
          <p:cNvSpPr txBox="1">
            <a:spLocks/>
          </p:cNvSpPr>
          <p:nvPr/>
        </p:nvSpPr>
        <p:spPr>
          <a:xfrm>
            <a:off x="720000" y="40188"/>
            <a:ext cx="7704000" cy="54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Tenor Sans"/>
              <a:buNone/>
              <a:defRPr sz="3300" b="0" i="0" u="none" strike="noStrike" cap="none">
                <a:solidFill>
                  <a:schemeClr val="dk1"/>
                </a:solidFill>
                <a:latin typeface="Tenor Sans"/>
                <a:ea typeface="Tenor Sans"/>
                <a:cs typeface="Tenor Sans"/>
                <a:sym typeface="Tenor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3300"/>
              <a:buFont typeface="Tenor Sans"/>
              <a:buNone/>
              <a:tabLst/>
              <a:defRPr/>
            </a:pPr>
            <a:r>
              <a:rPr kumimoji="0" lang="fr-FR" sz="2800" b="0" i="0" u="none" strike="noStrike" kern="0" cap="none" spc="0" normalizeH="0" baseline="0" noProof="0" dirty="0">
                <a:ln>
                  <a:noFill/>
                </a:ln>
                <a:solidFill>
                  <a:srgbClr val="333A56">
                    <a:lumMod val="60000"/>
                    <a:lumOff val="40000"/>
                  </a:srgbClr>
                </a:solidFill>
                <a:effectLst/>
                <a:uLnTx/>
                <a:uFillTx/>
                <a:latin typeface="Tenor Sans"/>
                <a:sym typeface="Tenor Sans"/>
              </a:rPr>
              <a:t>Système de suivi des employés</a:t>
            </a:r>
            <a:endParaRPr kumimoji="0" lang="fr-CA" sz="2800" b="0" i="0" u="none" strike="noStrike" kern="0" cap="none" spc="0" normalizeH="0" baseline="0" noProof="0" dirty="0">
              <a:ln>
                <a:noFill/>
              </a:ln>
              <a:solidFill>
                <a:srgbClr val="333A56">
                  <a:lumMod val="60000"/>
                  <a:lumOff val="40000"/>
                </a:srgbClr>
              </a:solidFill>
              <a:effectLst/>
              <a:uLnTx/>
              <a:uFillTx/>
              <a:latin typeface="Tenor Sans"/>
              <a:sym typeface="Tenor Sans"/>
            </a:endParaRPr>
          </a:p>
        </p:txBody>
      </p:sp>
      <p:sp>
        <p:nvSpPr>
          <p:cNvPr id="3" name="ZoneTexte 2">
            <a:extLst>
              <a:ext uri="{FF2B5EF4-FFF2-40B4-BE49-F238E27FC236}">
                <a16:creationId xmlns:a16="http://schemas.microsoft.com/office/drawing/2014/main" id="{EB50EBDF-AF65-DE75-FC1F-E638510BF0AA}"/>
              </a:ext>
            </a:extLst>
          </p:cNvPr>
          <p:cNvSpPr txBox="1"/>
          <p:nvPr/>
        </p:nvSpPr>
        <p:spPr>
          <a:xfrm>
            <a:off x="889091" y="1670960"/>
            <a:ext cx="162541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D</a:t>
            </a: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es balises GPS</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sp>
        <p:nvSpPr>
          <p:cNvPr id="5" name="ZoneTexte 4">
            <a:extLst>
              <a:ext uri="{FF2B5EF4-FFF2-40B4-BE49-F238E27FC236}">
                <a16:creationId xmlns:a16="http://schemas.microsoft.com/office/drawing/2014/main" id="{83D4E850-4C9F-27F1-8C51-9C31102591A2}"/>
              </a:ext>
            </a:extLst>
          </p:cNvPr>
          <p:cNvSpPr txBox="1"/>
          <p:nvPr/>
        </p:nvSpPr>
        <p:spPr>
          <a:xfrm>
            <a:off x="889090" y="2176763"/>
            <a:ext cx="311034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D</a:t>
            </a: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es radios à balayage de fréquence</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sp>
        <p:nvSpPr>
          <p:cNvPr id="7" name="ZoneTexte 6">
            <a:extLst>
              <a:ext uri="{FF2B5EF4-FFF2-40B4-BE49-F238E27FC236}">
                <a16:creationId xmlns:a16="http://schemas.microsoft.com/office/drawing/2014/main" id="{C775142B-D847-19DD-4B9A-EDDE383F6951}"/>
              </a:ext>
            </a:extLst>
          </p:cNvPr>
          <p:cNvSpPr txBox="1"/>
          <p:nvPr/>
        </p:nvSpPr>
        <p:spPr>
          <a:xfrm>
            <a:off x="894581" y="2677639"/>
            <a:ext cx="27818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D</a:t>
            </a: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es réseaux locaux de capteurs </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sp>
        <p:nvSpPr>
          <p:cNvPr id="9" name="ZoneTexte 8">
            <a:extLst>
              <a:ext uri="{FF2B5EF4-FFF2-40B4-BE49-F238E27FC236}">
                <a16:creationId xmlns:a16="http://schemas.microsoft.com/office/drawing/2014/main" id="{5CACDD0C-67EA-42FF-1CC4-9B878E407778}"/>
              </a:ext>
            </a:extLst>
          </p:cNvPr>
          <p:cNvSpPr txBox="1"/>
          <p:nvPr/>
        </p:nvSpPr>
        <p:spPr>
          <a:xfrm>
            <a:off x="889090" y="3165324"/>
            <a:ext cx="258904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D</a:t>
            </a: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es caméras de surveillance</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sp>
        <p:nvSpPr>
          <p:cNvPr id="11" name="ZoneTexte 10">
            <a:extLst>
              <a:ext uri="{FF2B5EF4-FFF2-40B4-BE49-F238E27FC236}">
                <a16:creationId xmlns:a16="http://schemas.microsoft.com/office/drawing/2014/main" id="{9B1350C9-B89D-9A6E-E0E2-E58C6965121A}"/>
              </a:ext>
            </a:extLst>
          </p:cNvPr>
          <p:cNvSpPr txBox="1"/>
          <p:nvPr/>
        </p:nvSpPr>
        <p:spPr>
          <a:xfrm>
            <a:off x="6561325" y="1599230"/>
            <a:ext cx="124217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la position </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sp>
        <p:nvSpPr>
          <p:cNvPr id="13" name="ZoneTexte 12">
            <a:extLst>
              <a:ext uri="{FF2B5EF4-FFF2-40B4-BE49-F238E27FC236}">
                <a16:creationId xmlns:a16="http://schemas.microsoft.com/office/drawing/2014/main" id="{C4744E6D-0B0B-BBC2-EAF5-A64D00979275}"/>
              </a:ext>
            </a:extLst>
          </p:cNvPr>
          <p:cNvSpPr txBox="1"/>
          <p:nvPr/>
        </p:nvSpPr>
        <p:spPr>
          <a:xfrm>
            <a:off x="5584028" y="2903714"/>
            <a:ext cx="2003897"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le mouvement des employés </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pic>
        <p:nvPicPr>
          <p:cNvPr id="15" name="Image 14">
            <a:extLst>
              <a:ext uri="{FF2B5EF4-FFF2-40B4-BE49-F238E27FC236}">
                <a16:creationId xmlns:a16="http://schemas.microsoft.com/office/drawing/2014/main" id="{25A3C6E1-123F-978F-C23F-658D109F8D4B}"/>
              </a:ext>
            </a:extLst>
          </p:cNvPr>
          <p:cNvPicPr>
            <a:picLocks noChangeAspect="1"/>
          </p:cNvPicPr>
          <p:nvPr/>
        </p:nvPicPr>
        <p:blipFill>
          <a:blip r:embed="rId3"/>
          <a:stretch>
            <a:fillRect/>
          </a:stretch>
        </p:blipFill>
        <p:spPr>
          <a:xfrm>
            <a:off x="3361668" y="945952"/>
            <a:ext cx="1453419" cy="1453419"/>
          </a:xfrm>
          <a:prstGeom prst="rect">
            <a:avLst/>
          </a:prstGeom>
        </p:spPr>
      </p:pic>
      <p:pic>
        <p:nvPicPr>
          <p:cNvPr id="19" name="Image 18">
            <a:extLst>
              <a:ext uri="{FF2B5EF4-FFF2-40B4-BE49-F238E27FC236}">
                <a16:creationId xmlns:a16="http://schemas.microsoft.com/office/drawing/2014/main" id="{1D93E8DB-F922-65F5-AE44-71217D4532F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 b="93200" l="10000" r="90000">
                        <a14:foregroundMark x1="51848" y1="25600" x2="45217" y2="51200"/>
                        <a14:foregroundMark x1="45543" y1="1000" x2="45326" y2="4600"/>
                        <a14:foregroundMark x1="45543" y1="5800" x2="45109" y2="15000"/>
                        <a14:foregroundMark x1="45543" y1="17400" x2="45000" y2="49600"/>
                        <a14:foregroundMark x1="45000" y1="49600" x2="45326" y2="55800"/>
                        <a14:foregroundMark x1="46739" y1="44200" x2="54783" y2="76200"/>
                        <a14:foregroundMark x1="48370" y1="91200" x2="44457" y2="68400"/>
                        <a14:foregroundMark x1="44239" y1="59400" x2="45435" y2="89800"/>
                        <a14:foregroundMark x1="45435" y1="89800" x2="44022" y2="93200"/>
                      </a14:backgroundRemoval>
                    </a14:imgEffect>
                  </a14:imgLayer>
                </a14:imgProps>
              </a:ext>
            </a:extLst>
          </a:blip>
          <a:srcRect l="38689" r="38815" b="3165"/>
          <a:stretch/>
        </p:blipFill>
        <p:spPr>
          <a:xfrm flipH="1">
            <a:off x="4367836" y="1702180"/>
            <a:ext cx="438185" cy="1025055"/>
          </a:xfrm>
          <a:prstGeom prst="rect">
            <a:avLst/>
          </a:prstGeom>
        </p:spPr>
      </p:pic>
      <p:pic>
        <p:nvPicPr>
          <p:cNvPr id="21" name="Image 20">
            <a:extLst>
              <a:ext uri="{FF2B5EF4-FFF2-40B4-BE49-F238E27FC236}">
                <a16:creationId xmlns:a16="http://schemas.microsoft.com/office/drawing/2014/main" id="{462AFFF3-1BED-2DE4-0BBF-9B6F5203659C}"/>
              </a:ext>
            </a:extLst>
          </p:cNvPr>
          <p:cNvPicPr>
            <a:picLocks noChangeAspect="1"/>
          </p:cNvPicPr>
          <p:nvPr/>
        </p:nvPicPr>
        <p:blipFill>
          <a:blip r:embed="rId6"/>
          <a:stretch>
            <a:fillRect/>
          </a:stretch>
        </p:blipFill>
        <p:spPr>
          <a:xfrm>
            <a:off x="3447128" y="3080155"/>
            <a:ext cx="831765" cy="635196"/>
          </a:xfrm>
          <a:prstGeom prst="rect">
            <a:avLst/>
          </a:prstGeom>
        </p:spPr>
      </p:pic>
      <p:pic>
        <p:nvPicPr>
          <p:cNvPr id="25" name="Image 24">
            <a:extLst>
              <a:ext uri="{FF2B5EF4-FFF2-40B4-BE49-F238E27FC236}">
                <a16:creationId xmlns:a16="http://schemas.microsoft.com/office/drawing/2014/main" id="{D9BA541B-4FEE-3754-D5D4-FB7215128515}"/>
              </a:ext>
            </a:extLst>
          </p:cNvPr>
          <p:cNvPicPr>
            <a:picLocks noChangeAspect="1"/>
          </p:cNvPicPr>
          <p:nvPr/>
        </p:nvPicPr>
        <p:blipFill>
          <a:blip r:embed="rId7"/>
          <a:stretch>
            <a:fillRect/>
          </a:stretch>
        </p:blipFill>
        <p:spPr>
          <a:xfrm>
            <a:off x="6283573" y="1867222"/>
            <a:ext cx="1004091" cy="1004091"/>
          </a:xfrm>
          <a:prstGeom prst="rect">
            <a:avLst/>
          </a:prstGeom>
        </p:spPr>
      </p:pic>
      <p:pic>
        <p:nvPicPr>
          <p:cNvPr id="28" name="Image 27">
            <a:extLst>
              <a:ext uri="{FF2B5EF4-FFF2-40B4-BE49-F238E27FC236}">
                <a16:creationId xmlns:a16="http://schemas.microsoft.com/office/drawing/2014/main" id="{3F6C3323-3FE6-D487-1F23-6E655C4297BB}"/>
              </a:ext>
            </a:extLst>
          </p:cNvPr>
          <p:cNvPicPr>
            <a:picLocks noChangeAspect="1"/>
          </p:cNvPicPr>
          <p:nvPr/>
        </p:nvPicPr>
        <p:blipFill>
          <a:blip r:embed="rId8"/>
          <a:stretch>
            <a:fillRect/>
          </a:stretch>
        </p:blipFill>
        <p:spPr>
          <a:xfrm>
            <a:off x="1701797" y="1181976"/>
            <a:ext cx="5697142" cy="3116618"/>
          </a:xfrm>
          <a:prstGeom prst="rect">
            <a:avLst/>
          </a:prstGeom>
        </p:spPr>
      </p:pic>
      <p:sp>
        <p:nvSpPr>
          <p:cNvPr id="16" name="TextBox 15">
            <a:extLst>
              <a:ext uri="{FF2B5EF4-FFF2-40B4-BE49-F238E27FC236}">
                <a16:creationId xmlns:a16="http://schemas.microsoft.com/office/drawing/2014/main" id="{524EB5CA-908A-405B-962C-87157EEE0302}"/>
              </a:ext>
            </a:extLst>
          </p:cNvPr>
          <p:cNvSpPr txBox="1"/>
          <p:nvPr/>
        </p:nvSpPr>
        <p:spPr>
          <a:xfrm>
            <a:off x="8552701" y="4485300"/>
            <a:ext cx="414670" cy="307777"/>
          </a:xfrm>
          <a:prstGeom prst="rect">
            <a:avLst/>
          </a:prstGeom>
          <a:noFill/>
        </p:spPr>
        <p:txBody>
          <a:bodyPr wrap="square" rtlCol="0">
            <a:spAutoFit/>
          </a:bodyPr>
          <a:lstStyle/>
          <a:p>
            <a:r>
              <a:rPr lang="fr-FR" dirty="0">
                <a:solidFill>
                  <a:schemeClr val="tx1"/>
                </a:solidFill>
              </a:rPr>
              <a:t>27</a:t>
            </a:r>
          </a:p>
        </p:txBody>
      </p:sp>
    </p:spTree>
    <p:extLst>
      <p:ext uri="{BB962C8B-B14F-4D97-AF65-F5344CB8AC3E}">
        <p14:creationId xmlns:p14="http://schemas.microsoft.com/office/powerpoint/2010/main" val="31755719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42" name="Google Shape;642;p52"/>
          <p:cNvSpPr/>
          <p:nvPr/>
        </p:nvSpPr>
        <p:spPr>
          <a:xfrm flipH="1">
            <a:off x="8156098"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630;p52">
            <a:extLst>
              <a:ext uri="{FF2B5EF4-FFF2-40B4-BE49-F238E27FC236}">
                <a16:creationId xmlns:a16="http://schemas.microsoft.com/office/drawing/2014/main" id="{C021ED7F-AEB9-4533-8722-8027705DE71B}"/>
              </a:ext>
            </a:extLst>
          </p:cNvPr>
          <p:cNvSpPr txBox="1">
            <a:spLocks/>
          </p:cNvSpPr>
          <p:nvPr/>
        </p:nvSpPr>
        <p:spPr>
          <a:xfrm>
            <a:off x="720000" y="40188"/>
            <a:ext cx="7704000" cy="54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Tenor Sans"/>
              <a:buNone/>
              <a:defRPr sz="3300" b="0" i="0" u="none" strike="noStrike" cap="none">
                <a:solidFill>
                  <a:schemeClr val="dk1"/>
                </a:solidFill>
                <a:latin typeface="Tenor Sans"/>
                <a:ea typeface="Tenor Sans"/>
                <a:cs typeface="Tenor Sans"/>
                <a:sym typeface="Tenor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3300"/>
              <a:buFont typeface="Tenor Sans"/>
              <a:buNone/>
              <a:tabLst/>
              <a:defRPr/>
            </a:pPr>
            <a:r>
              <a:rPr kumimoji="0" lang="fr-FR" sz="2800" b="0" i="0" u="none" strike="noStrike" kern="0" cap="none" spc="0" normalizeH="0" baseline="0" noProof="0" dirty="0">
                <a:ln>
                  <a:noFill/>
                </a:ln>
                <a:solidFill>
                  <a:srgbClr val="333A56">
                    <a:lumMod val="60000"/>
                    <a:lumOff val="40000"/>
                  </a:srgbClr>
                </a:solidFill>
                <a:effectLst/>
                <a:uLnTx/>
                <a:uFillTx/>
                <a:latin typeface="Tenor Sans"/>
                <a:sym typeface="Tenor Sans"/>
              </a:rPr>
              <a:t>Système de suivi des employés</a:t>
            </a:r>
            <a:endParaRPr kumimoji="0" lang="fr-CA" sz="2800" b="0" i="0" u="none" strike="noStrike" kern="0" cap="none" spc="0" normalizeH="0" baseline="0" noProof="0" dirty="0">
              <a:ln>
                <a:noFill/>
              </a:ln>
              <a:solidFill>
                <a:srgbClr val="333A56">
                  <a:lumMod val="60000"/>
                  <a:lumOff val="40000"/>
                </a:srgbClr>
              </a:solidFill>
              <a:effectLst/>
              <a:uLnTx/>
              <a:uFillTx/>
              <a:latin typeface="Tenor Sans"/>
              <a:sym typeface="Tenor Sans"/>
            </a:endParaRPr>
          </a:p>
        </p:txBody>
      </p:sp>
      <p:sp>
        <p:nvSpPr>
          <p:cNvPr id="3" name="ZoneTexte 2">
            <a:extLst>
              <a:ext uri="{FF2B5EF4-FFF2-40B4-BE49-F238E27FC236}">
                <a16:creationId xmlns:a16="http://schemas.microsoft.com/office/drawing/2014/main" id="{CA6021E2-9F0E-736B-5175-BE261AB465D9}"/>
              </a:ext>
            </a:extLst>
          </p:cNvPr>
          <p:cNvSpPr txBox="1"/>
          <p:nvPr/>
        </p:nvSpPr>
        <p:spPr>
          <a:xfrm>
            <a:off x="1274935" y="2332573"/>
            <a:ext cx="40320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F</a:t>
            </a: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aciliter l'envoi d'aide rapide en cas d'urgence</a:t>
            </a: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sp>
        <p:nvSpPr>
          <p:cNvPr id="5" name="ZoneTexte 4">
            <a:extLst>
              <a:ext uri="{FF2B5EF4-FFF2-40B4-BE49-F238E27FC236}">
                <a16:creationId xmlns:a16="http://schemas.microsoft.com/office/drawing/2014/main" id="{59249B65-0C14-C030-794A-D77001FBF0B8}"/>
              </a:ext>
            </a:extLst>
          </p:cNvPr>
          <p:cNvSpPr txBox="1"/>
          <p:nvPr/>
        </p:nvSpPr>
        <p:spPr>
          <a:xfrm>
            <a:off x="1274935" y="2846319"/>
            <a:ext cx="615135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CA" sz="1400" b="0" i="0" u="none" strike="noStrike" kern="0" cap="none" spc="0" normalizeH="0" baseline="0" noProof="0" dirty="0">
                <a:ln>
                  <a:noFill/>
                </a:ln>
                <a:solidFill>
                  <a:srgbClr val="333A56"/>
                </a:solidFill>
                <a:effectLst/>
                <a:uLnTx/>
                <a:uFillTx/>
                <a:latin typeface="Nunito"/>
                <a:ea typeface="+mn-ea"/>
                <a:cs typeface="Arial"/>
                <a:sym typeface="Arial"/>
              </a:rPr>
              <a:t>L</a:t>
            </a: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es </a:t>
            </a: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équipes de secours</a:t>
            </a: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 de</a:t>
            </a: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 savoir où se trouvent exactement les employés</a:t>
            </a: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a:t>
            </a: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 </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sp>
        <p:nvSpPr>
          <p:cNvPr id="7" name="ZoneTexte 6">
            <a:extLst>
              <a:ext uri="{FF2B5EF4-FFF2-40B4-BE49-F238E27FC236}">
                <a16:creationId xmlns:a16="http://schemas.microsoft.com/office/drawing/2014/main" id="{0AA1AE9D-14D9-AE26-69F3-D3DDAD2B3D92}"/>
              </a:ext>
            </a:extLst>
          </p:cNvPr>
          <p:cNvSpPr txBox="1"/>
          <p:nvPr/>
        </p:nvSpPr>
        <p:spPr>
          <a:xfrm>
            <a:off x="1277902" y="3325718"/>
            <a:ext cx="280859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P</a:t>
            </a: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lanifier les équipes de secours.</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sp>
        <p:nvSpPr>
          <p:cNvPr id="9" name="ZoneTexte 8">
            <a:extLst>
              <a:ext uri="{FF2B5EF4-FFF2-40B4-BE49-F238E27FC236}">
                <a16:creationId xmlns:a16="http://schemas.microsoft.com/office/drawing/2014/main" id="{26F073BD-CB9C-5ABE-50B7-AE30C36782D6}"/>
              </a:ext>
            </a:extLst>
          </p:cNvPr>
          <p:cNvSpPr txBox="1"/>
          <p:nvPr/>
        </p:nvSpPr>
        <p:spPr>
          <a:xfrm>
            <a:off x="1274935" y="1846139"/>
            <a:ext cx="45362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I</a:t>
            </a: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dentifier rapidement les employés qui sont en danger</a:t>
            </a:r>
            <a:r>
              <a:rPr kumimoji="0" lang="fr-DZ" sz="1400" b="0" i="0" u="none" strike="noStrike" kern="0" cap="none" spc="0" normalizeH="0" baseline="0" noProof="0" dirty="0">
                <a:ln>
                  <a:noFill/>
                </a:ln>
                <a:solidFill>
                  <a:srgbClr val="333A56"/>
                </a:solidFill>
                <a:effectLst/>
                <a:uLnTx/>
                <a:uFillTx/>
                <a:latin typeface="Nunito"/>
                <a:ea typeface="+mn-ea"/>
                <a:cs typeface="Arial"/>
                <a:sym typeface="Arial"/>
              </a:rPr>
              <a:t>.</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pic>
        <p:nvPicPr>
          <p:cNvPr id="11" name="Image 10">
            <a:extLst>
              <a:ext uri="{FF2B5EF4-FFF2-40B4-BE49-F238E27FC236}">
                <a16:creationId xmlns:a16="http://schemas.microsoft.com/office/drawing/2014/main" id="{AEAD3EF7-4103-7127-1631-308030272334}"/>
              </a:ext>
            </a:extLst>
          </p:cNvPr>
          <p:cNvPicPr>
            <a:picLocks noChangeAspect="1"/>
          </p:cNvPicPr>
          <p:nvPr/>
        </p:nvPicPr>
        <p:blipFill>
          <a:blip r:embed="rId3"/>
          <a:stretch>
            <a:fillRect/>
          </a:stretch>
        </p:blipFill>
        <p:spPr>
          <a:xfrm>
            <a:off x="6019011" y="1630595"/>
            <a:ext cx="552587" cy="552587"/>
          </a:xfrm>
          <a:prstGeom prst="rect">
            <a:avLst/>
          </a:prstGeom>
        </p:spPr>
      </p:pic>
      <p:pic>
        <p:nvPicPr>
          <p:cNvPr id="13" name="Image 12">
            <a:extLst>
              <a:ext uri="{FF2B5EF4-FFF2-40B4-BE49-F238E27FC236}">
                <a16:creationId xmlns:a16="http://schemas.microsoft.com/office/drawing/2014/main" id="{F981BDC6-06A2-C02C-04F8-7B77F3EE927D}"/>
              </a:ext>
            </a:extLst>
          </p:cNvPr>
          <p:cNvPicPr>
            <a:picLocks noChangeAspect="1"/>
          </p:cNvPicPr>
          <p:nvPr/>
        </p:nvPicPr>
        <p:blipFill>
          <a:blip r:embed="rId4"/>
          <a:stretch>
            <a:fillRect/>
          </a:stretch>
        </p:blipFill>
        <p:spPr>
          <a:xfrm>
            <a:off x="5416499" y="2196976"/>
            <a:ext cx="635549" cy="635549"/>
          </a:xfrm>
          <a:prstGeom prst="rect">
            <a:avLst/>
          </a:prstGeom>
        </p:spPr>
      </p:pic>
      <p:pic>
        <p:nvPicPr>
          <p:cNvPr id="15" name="Image 14">
            <a:extLst>
              <a:ext uri="{FF2B5EF4-FFF2-40B4-BE49-F238E27FC236}">
                <a16:creationId xmlns:a16="http://schemas.microsoft.com/office/drawing/2014/main" id="{7D08586B-C790-FECF-BC55-217A9066667E}"/>
              </a:ext>
            </a:extLst>
          </p:cNvPr>
          <p:cNvPicPr>
            <a:picLocks noChangeAspect="1"/>
          </p:cNvPicPr>
          <p:nvPr/>
        </p:nvPicPr>
        <p:blipFill>
          <a:blip r:embed="rId5"/>
          <a:stretch>
            <a:fillRect/>
          </a:stretch>
        </p:blipFill>
        <p:spPr>
          <a:xfrm>
            <a:off x="7337940" y="2697342"/>
            <a:ext cx="626312" cy="626312"/>
          </a:xfrm>
          <a:prstGeom prst="rect">
            <a:avLst/>
          </a:prstGeom>
        </p:spPr>
      </p:pic>
      <p:pic>
        <p:nvPicPr>
          <p:cNvPr id="17" name="Image 16">
            <a:extLst>
              <a:ext uri="{FF2B5EF4-FFF2-40B4-BE49-F238E27FC236}">
                <a16:creationId xmlns:a16="http://schemas.microsoft.com/office/drawing/2014/main" id="{442FBB6F-4CBA-4DC6-B778-852AAF3EA38F}"/>
              </a:ext>
            </a:extLst>
          </p:cNvPr>
          <p:cNvPicPr>
            <a:picLocks noChangeAspect="1"/>
          </p:cNvPicPr>
          <p:nvPr/>
        </p:nvPicPr>
        <p:blipFill>
          <a:blip r:embed="rId6"/>
          <a:stretch>
            <a:fillRect/>
          </a:stretch>
        </p:blipFill>
        <p:spPr>
          <a:xfrm>
            <a:off x="4348098" y="3197814"/>
            <a:ext cx="635549" cy="635549"/>
          </a:xfrm>
          <a:prstGeom prst="rect">
            <a:avLst/>
          </a:prstGeom>
        </p:spPr>
      </p:pic>
      <p:sp>
        <p:nvSpPr>
          <p:cNvPr id="12" name="TextBox 11">
            <a:extLst>
              <a:ext uri="{FF2B5EF4-FFF2-40B4-BE49-F238E27FC236}">
                <a16:creationId xmlns:a16="http://schemas.microsoft.com/office/drawing/2014/main" id="{AA2A7F97-7D29-4A29-A67C-44F9208A7ECA}"/>
              </a:ext>
            </a:extLst>
          </p:cNvPr>
          <p:cNvSpPr txBox="1"/>
          <p:nvPr/>
        </p:nvSpPr>
        <p:spPr>
          <a:xfrm>
            <a:off x="8552701" y="4485300"/>
            <a:ext cx="414670" cy="307777"/>
          </a:xfrm>
          <a:prstGeom prst="rect">
            <a:avLst/>
          </a:prstGeom>
          <a:noFill/>
        </p:spPr>
        <p:txBody>
          <a:bodyPr wrap="square" rtlCol="0">
            <a:spAutoFit/>
          </a:bodyPr>
          <a:lstStyle/>
          <a:p>
            <a:r>
              <a:rPr lang="fr-FR" dirty="0">
                <a:solidFill>
                  <a:schemeClr val="tx1"/>
                </a:solidFill>
              </a:rPr>
              <a:t>28</a:t>
            </a:r>
          </a:p>
        </p:txBody>
      </p:sp>
    </p:spTree>
    <p:extLst>
      <p:ext uri="{BB962C8B-B14F-4D97-AF65-F5344CB8AC3E}">
        <p14:creationId xmlns:p14="http://schemas.microsoft.com/office/powerpoint/2010/main" val="364226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0-#ppt_w/2"/>
                                          </p:val>
                                        </p:tav>
                                        <p:tav tm="100000">
                                          <p:val>
                                            <p:strVal val="#ppt_x"/>
                                          </p:val>
                                        </p:tav>
                                      </p:tavLst>
                                    </p:anim>
                                    <p:anim calcmode="lin" valueType="num">
                                      <p:cBhvr additive="base">
                                        <p:cTn id="16" dur="25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50" fill="hold"/>
                                        <p:tgtEl>
                                          <p:spTgt spid="13"/>
                                        </p:tgtEl>
                                        <p:attrNameLst>
                                          <p:attrName>ppt_x</p:attrName>
                                        </p:attrNameLst>
                                      </p:cBhvr>
                                      <p:tavLst>
                                        <p:tav tm="0">
                                          <p:val>
                                            <p:strVal val="0-#ppt_w/2"/>
                                          </p:val>
                                        </p:tav>
                                        <p:tav tm="100000">
                                          <p:val>
                                            <p:strVal val="#ppt_x"/>
                                          </p:val>
                                        </p:tav>
                                      </p:tavLst>
                                    </p:anim>
                                    <p:anim calcmode="lin" valueType="num">
                                      <p:cBhvr additive="base">
                                        <p:cTn id="20"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42" name="Google Shape;642;p52"/>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630;p52">
            <a:extLst>
              <a:ext uri="{FF2B5EF4-FFF2-40B4-BE49-F238E27FC236}">
                <a16:creationId xmlns:a16="http://schemas.microsoft.com/office/drawing/2014/main" id="{C021ED7F-AEB9-4533-8722-8027705DE71B}"/>
              </a:ext>
            </a:extLst>
          </p:cNvPr>
          <p:cNvSpPr txBox="1">
            <a:spLocks/>
          </p:cNvSpPr>
          <p:nvPr/>
        </p:nvSpPr>
        <p:spPr>
          <a:xfrm>
            <a:off x="720000" y="40188"/>
            <a:ext cx="7704000" cy="54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Tenor Sans"/>
              <a:buNone/>
              <a:defRPr sz="3300" b="0" i="0" u="none" strike="noStrike" cap="none">
                <a:solidFill>
                  <a:schemeClr val="dk1"/>
                </a:solidFill>
                <a:latin typeface="Tenor Sans"/>
                <a:ea typeface="Tenor Sans"/>
                <a:cs typeface="Tenor Sans"/>
                <a:sym typeface="Tenor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3300"/>
              <a:buFont typeface="Tenor Sans"/>
              <a:buNone/>
              <a:tabLst/>
              <a:defRPr/>
            </a:pPr>
            <a:r>
              <a:rPr kumimoji="0" lang="fr-DZ" sz="2800" b="0" i="0" u="none" strike="noStrike" kern="0" cap="none" spc="0" normalizeH="0" baseline="0" noProof="0" dirty="0">
                <a:ln>
                  <a:noFill/>
                </a:ln>
                <a:solidFill>
                  <a:srgbClr val="333A56">
                    <a:lumMod val="60000"/>
                    <a:lumOff val="40000"/>
                  </a:srgbClr>
                </a:solidFill>
                <a:effectLst/>
                <a:uLnTx/>
                <a:uFillTx/>
                <a:latin typeface="Tenor Sans"/>
                <a:sym typeface="Tenor Sans"/>
              </a:rPr>
              <a:t>L</a:t>
            </a:r>
            <a:r>
              <a:rPr kumimoji="0" lang="fr-FR" sz="2800" b="0" i="0" u="none" strike="noStrike" kern="0" cap="none" spc="0" normalizeH="0" baseline="0" noProof="0" dirty="0">
                <a:ln>
                  <a:noFill/>
                </a:ln>
                <a:solidFill>
                  <a:srgbClr val="333A56">
                    <a:lumMod val="60000"/>
                    <a:lumOff val="40000"/>
                  </a:srgbClr>
                </a:solidFill>
                <a:effectLst/>
                <a:uLnTx/>
                <a:uFillTx/>
                <a:latin typeface="Tenor Sans"/>
                <a:sym typeface="Tenor Sans"/>
              </a:rPr>
              <a:t>es systèmes de détection de dangers</a:t>
            </a:r>
            <a:endParaRPr kumimoji="0" lang="fr-CA" sz="2800" b="0" i="0" u="none" strike="noStrike" kern="0" cap="none" spc="0" normalizeH="0" baseline="0" noProof="0" dirty="0">
              <a:ln>
                <a:noFill/>
              </a:ln>
              <a:solidFill>
                <a:srgbClr val="333A56">
                  <a:lumMod val="60000"/>
                  <a:lumOff val="40000"/>
                </a:srgbClr>
              </a:solidFill>
              <a:effectLst/>
              <a:uLnTx/>
              <a:uFillTx/>
              <a:latin typeface="Tenor Sans"/>
              <a:sym typeface="Tenor Sans"/>
            </a:endParaRPr>
          </a:p>
        </p:txBody>
      </p:sp>
      <p:sp>
        <p:nvSpPr>
          <p:cNvPr id="3" name="ZoneTexte 2">
            <a:extLst>
              <a:ext uri="{FF2B5EF4-FFF2-40B4-BE49-F238E27FC236}">
                <a16:creationId xmlns:a16="http://schemas.microsoft.com/office/drawing/2014/main" id="{7A0599D2-C870-8C15-393F-E6CDBCD7484A}"/>
              </a:ext>
            </a:extLst>
          </p:cNvPr>
          <p:cNvSpPr txBox="1"/>
          <p:nvPr/>
        </p:nvSpPr>
        <p:spPr>
          <a:xfrm>
            <a:off x="1064239" y="1814600"/>
            <a:ext cx="5129092" cy="172354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Les systèmes de détection de gaz. </a:t>
            </a:r>
            <a:endParaRPr kumimoji="0" lang="fr-DZ" sz="1400" b="0" i="0" u="none" strike="noStrike" kern="0" cap="none" spc="0" normalizeH="0" baseline="0" noProof="0" dirty="0">
              <a:ln>
                <a:noFill/>
              </a:ln>
              <a:solidFill>
                <a:srgbClr val="333A56"/>
              </a:solidFill>
              <a:effectLst/>
              <a:uLnTx/>
              <a:uFillTx/>
              <a:latin typeface="Nunito"/>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fr-DZ" sz="1800" b="0" i="0" u="none" strike="noStrike" kern="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Les systèmes de détection de mouvements. </a:t>
            </a:r>
            <a:endParaRPr kumimoji="0" lang="fr-DZ" sz="1400" b="0" i="0" u="none" strike="noStrike" kern="0" cap="none" spc="0" normalizeH="0" baseline="0" noProof="0" dirty="0">
              <a:ln>
                <a:noFill/>
              </a:ln>
              <a:solidFill>
                <a:srgbClr val="333A56"/>
              </a:solidFill>
              <a:effectLst/>
              <a:uLnTx/>
              <a:uFillTx/>
              <a:latin typeface="Nunito"/>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fr-DZ" sz="1400" b="0" i="0" u="none" strike="noStrike" kern="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Les systèmes de détection de chaleur et de fumée.</a:t>
            </a:r>
            <a:endParaRPr kumimoji="0" lang="fr-DZ" sz="1400" b="0" i="0" u="none" strike="noStrike" kern="0" cap="none" spc="0" normalizeH="0" baseline="0" noProof="0" dirty="0">
              <a:ln>
                <a:noFill/>
              </a:ln>
              <a:solidFill>
                <a:srgbClr val="333A56"/>
              </a:solidFill>
              <a:effectLst/>
              <a:uLnTx/>
              <a:uFillTx/>
              <a:latin typeface="Nunito"/>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DZ" sz="1800" b="0" i="0" u="none" strike="noStrike" kern="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fr-FR" sz="1400" b="0" i="0" u="none" strike="noStrike" kern="0" cap="none" spc="0" normalizeH="0" baseline="0" noProof="0" dirty="0">
                <a:ln>
                  <a:noFill/>
                </a:ln>
                <a:solidFill>
                  <a:srgbClr val="333A56"/>
                </a:solidFill>
                <a:effectLst/>
                <a:uLnTx/>
                <a:uFillTx/>
                <a:latin typeface="Nunito"/>
                <a:ea typeface="+mn-ea"/>
                <a:cs typeface="Arial"/>
                <a:sym typeface="Arial"/>
              </a:rPr>
              <a:t>Les systèmes de surveillance vidéo. </a:t>
            </a:r>
            <a:endParaRPr kumimoji="0" lang="fr-CA" sz="1400" b="0" i="0" u="none" strike="noStrike" kern="0" cap="none" spc="0" normalizeH="0" baseline="0" noProof="0" dirty="0">
              <a:ln>
                <a:noFill/>
              </a:ln>
              <a:solidFill>
                <a:srgbClr val="333A56"/>
              </a:solidFill>
              <a:effectLst/>
              <a:uLnTx/>
              <a:uFillTx/>
              <a:latin typeface="Nunito"/>
              <a:ea typeface="+mn-ea"/>
              <a:cs typeface="Arial"/>
              <a:sym typeface="Arial"/>
            </a:endParaRPr>
          </a:p>
        </p:txBody>
      </p:sp>
      <p:pic>
        <p:nvPicPr>
          <p:cNvPr id="7" name="Image 6">
            <a:extLst>
              <a:ext uri="{FF2B5EF4-FFF2-40B4-BE49-F238E27FC236}">
                <a16:creationId xmlns:a16="http://schemas.microsoft.com/office/drawing/2014/main" id="{92D99EC7-65A1-B4EE-0733-A91817DBBB91}"/>
              </a:ext>
            </a:extLst>
          </p:cNvPr>
          <p:cNvPicPr>
            <a:picLocks noChangeAspect="1"/>
          </p:cNvPicPr>
          <p:nvPr/>
        </p:nvPicPr>
        <p:blipFill>
          <a:blip r:embed="rId3"/>
          <a:stretch>
            <a:fillRect/>
          </a:stretch>
        </p:blipFill>
        <p:spPr>
          <a:xfrm flipH="1">
            <a:off x="5187342" y="2106493"/>
            <a:ext cx="465257" cy="465257"/>
          </a:xfrm>
          <a:prstGeom prst="rect">
            <a:avLst/>
          </a:prstGeom>
        </p:spPr>
      </p:pic>
      <p:pic>
        <p:nvPicPr>
          <p:cNvPr id="9" name="Image 8">
            <a:extLst>
              <a:ext uri="{FF2B5EF4-FFF2-40B4-BE49-F238E27FC236}">
                <a16:creationId xmlns:a16="http://schemas.microsoft.com/office/drawing/2014/main" id="{2452F870-7D1B-E9E1-DC11-1AE43CA130B3}"/>
              </a:ext>
            </a:extLst>
          </p:cNvPr>
          <p:cNvPicPr>
            <a:picLocks noChangeAspect="1"/>
          </p:cNvPicPr>
          <p:nvPr/>
        </p:nvPicPr>
        <p:blipFill>
          <a:blip r:embed="rId4"/>
          <a:stretch>
            <a:fillRect/>
          </a:stretch>
        </p:blipFill>
        <p:spPr>
          <a:xfrm>
            <a:off x="4438195" y="1589789"/>
            <a:ext cx="543600" cy="543600"/>
          </a:xfrm>
          <a:prstGeom prst="rect">
            <a:avLst/>
          </a:prstGeom>
        </p:spPr>
      </p:pic>
      <p:pic>
        <p:nvPicPr>
          <p:cNvPr id="11" name="Image 10">
            <a:extLst>
              <a:ext uri="{FF2B5EF4-FFF2-40B4-BE49-F238E27FC236}">
                <a16:creationId xmlns:a16="http://schemas.microsoft.com/office/drawing/2014/main" id="{D661ED54-6289-E32E-1164-E8DC4984A993}"/>
              </a:ext>
            </a:extLst>
          </p:cNvPr>
          <p:cNvPicPr>
            <a:picLocks noChangeAspect="1"/>
          </p:cNvPicPr>
          <p:nvPr/>
        </p:nvPicPr>
        <p:blipFill>
          <a:blip r:embed="rId5"/>
          <a:stretch>
            <a:fillRect/>
          </a:stretch>
        </p:blipFill>
        <p:spPr>
          <a:xfrm>
            <a:off x="5805638" y="2579906"/>
            <a:ext cx="543600" cy="543600"/>
          </a:xfrm>
          <a:prstGeom prst="rect">
            <a:avLst/>
          </a:prstGeom>
        </p:spPr>
      </p:pic>
      <p:pic>
        <p:nvPicPr>
          <p:cNvPr id="13" name="Image 12">
            <a:extLst>
              <a:ext uri="{FF2B5EF4-FFF2-40B4-BE49-F238E27FC236}">
                <a16:creationId xmlns:a16="http://schemas.microsoft.com/office/drawing/2014/main" id="{F16E2F3A-983C-0BAE-2925-7063A766ECC4}"/>
              </a:ext>
            </a:extLst>
          </p:cNvPr>
          <p:cNvPicPr>
            <a:picLocks noChangeAspect="1"/>
          </p:cNvPicPr>
          <p:nvPr/>
        </p:nvPicPr>
        <p:blipFill>
          <a:blip r:embed="rId6"/>
          <a:stretch>
            <a:fillRect/>
          </a:stretch>
        </p:blipFill>
        <p:spPr>
          <a:xfrm>
            <a:off x="6634678" y="2501244"/>
            <a:ext cx="622262" cy="622262"/>
          </a:xfrm>
          <a:prstGeom prst="rect">
            <a:avLst/>
          </a:prstGeom>
        </p:spPr>
      </p:pic>
      <p:pic>
        <p:nvPicPr>
          <p:cNvPr id="15" name="Image 14">
            <a:extLst>
              <a:ext uri="{FF2B5EF4-FFF2-40B4-BE49-F238E27FC236}">
                <a16:creationId xmlns:a16="http://schemas.microsoft.com/office/drawing/2014/main" id="{51AAA058-3489-FBAA-34B2-5823DFD1F04B}"/>
              </a:ext>
            </a:extLst>
          </p:cNvPr>
          <p:cNvPicPr>
            <a:picLocks noChangeAspect="1"/>
          </p:cNvPicPr>
          <p:nvPr/>
        </p:nvPicPr>
        <p:blipFill>
          <a:blip r:embed="rId7"/>
          <a:stretch>
            <a:fillRect/>
          </a:stretch>
        </p:blipFill>
        <p:spPr>
          <a:xfrm>
            <a:off x="4511941" y="3293106"/>
            <a:ext cx="939708" cy="939708"/>
          </a:xfrm>
          <a:prstGeom prst="rect">
            <a:avLst/>
          </a:prstGeom>
        </p:spPr>
      </p:pic>
      <p:sp>
        <p:nvSpPr>
          <p:cNvPr id="10" name="TextBox 9">
            <a:extLst>
              <a:ext uri="{FF2B5EF4-FFF2-40B4-BE49-F238E27FC236}">
                <a16:creationId xmlns:a16="http://schemas.microsoft.com/office/drawing/2014/main" id="{7A4C0A32-E290-4C63-ADAF-D1FA3E2ABE77}"/>
              </a:ext>
            </a:extLst>
          </p:cNvPr>
          <p:cNvSpPr txBox="1"/>
          <p:nvPr/>
        </p:nvSpPr>
        <p:spPr>
          <a:xfrm>
            <a:off x="8552701" y="4485300"/>
            <a:ext cx="414670" cy="307777"/>
          </a:xfrm>
          <a:prstGeom prst="rect">
            <a:avLst/>
          </a:prstGeom>
          <a:noFill/>
        </p:spPr>
        <p:txBody>
          <a:bodyPr wrap="square" rtlCol="0">
            <a:spAutoFit/>
          </a:bodyPr>
          <a:lstStyle/>
          <a:p>
            <a:r>
              <a:rPr lang="fr-FR" dirty="0">
                <a:solidFill>
                  <a:schemeClr val="tx1"/>
                </a:solidFill>
              </a:rPr>
              <a:t>29</a:t>
            </a:r>
          </a:p>
        </p:txBody>
      </p:sp>
    </p:spTree>
    <p:extLst>
      <p:ext uri="{BB962C8B-B14F-4D97-AF65-F5344CB8AC3E}">
        <p14:creationId xmlns:p14="http://schemas.microsoft.com/office/powerpoint/2010/main" val="365276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2277361" y="2204483"/>
            <a:ext cx="4586177" cy="178627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000" dirty="0"/>
          </a:p>
          <a:p>
            <a:r>
              <a:rPr lang="fr-FR" sz="5400" dirty="0"/>
              <a:t>Prédiction des défiance</a:t>
            </a:r>
            <a:br>
              <a:rPr lang="fr-FR" sz="5400" dirty="0"/>
            </a:br>
            <a:endParaRPr lang="fr-FR" sz="5400" dirty="0"/>
          </a:p>
        </p:txBody>
      </p:sp>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2384075" y="656475"/>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4008623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12" name="Google Shape;412;p41"/>
          <p:cNvSpPr/>
          <p:nvPr/>
        </p:nvSpPr>
        <p:spPr>
          <a:xfrm>
            <a:off x="2384075" y="656475"/>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407;p41"/>
          <p:cNvSpPr txBox="1">
            <a:spLocks noGrp="1"/>
          </p:cNvSpPr>
          <p:nvPr>
            <p:ph type="title"/>
          </p:nvPr>
        </p:nvSpPr>
        <p:spPr>
          <a:xfrm>
            <a:off x="3366977" y="656474"/>
            <a:ext cx="2459666" cy="472141"/>
          </a:xfrm>
          <a:prstGeom prst="rect">
            <a:avLst/>
          </a:prstGeom>
          <a:ln w="28575">
            <a:solidFill>
              <a:srgbClr val="00B0F0"/>
            </a:solid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000" dirty="0"/>
          </a:p>
          <a:p>
            <a:r>
              <a:rPr lang="fr-FR" sz="2800" dirty="0">
                <a:solidFill>
                  <a:schemeClr val="bg1"/>
                </a:solidFill>
              </a:rPr>
              <a:t>Maintenance</a:t>
            </a:r>
            <a:br>
              <a:rPr lang="fr-FR" sz="2800" dirty="0"/>
            </a:br>
            <a:endParaRPr lang="fr-FR" sz="2800" dirty="0"/>
          </a:p>
        </p:txBody>
      </p:sp>
      <p:sp>
        <p:nvSpPr>
          <p:cNvPr id="24" name="Google Shape;407;p41"/>
          <p:cNvSpPr txBox="1">
            <a:spLocks noGrp="1"/>
          </p:cNvSpPr>
          <p:nvPr>
            <p:ph type="title"/>
          </p:nvPr>
        </p:nvSpPr>
        <p:spPr>
          <a:xfrm>
            <a:off x="590585" y="2996401"/>
            <a:ext cx="2459666" cy="472141"/>
          </a:xfrm>
          <a:prstGeom prst="rect">
            <a:avLst/>
          </a:prstGeom>
          <a:ln w="28575">
            <a:solidFill>
              <a:srgbClr val="00B0F0"/>
            </a:solid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000" dirty="0"/>
          </a:p>
          <a:p>
            <a:r>
              <a:rPr lang="fr-FR" sz="2800" dirty="0">
                <a:solidFill>
                  <a:schemeClr val="bg1"/>
                </a:solidFill>
              </a:rPr>
              <a:t>Corrective</a:t>
            </a:r>
            <a:br>
              <a:rPr lang="fr-FR" sz="2800" dirty="0"/>
            </a:br>
            <a:endParaRPr lang="fr-FR" sz="2800" dirty="0"/>
          </a:p>
        </p:txBody>
      </p:sp>
      <p:sp>
        <p:nvSpPr>
          <p:cNvPr id="26" name="Google Shape;407;p41"/>
          <p:cNvSpPr txBox="1">
            <a:spLocks noGrp="1"/>
          </p:cNvSpPr>
          <p:nvPr>
            <p:ph type="title"/>
          </p:nvPr>
        </p:nvSpPr>
        <p:spPr>
          <a:xfrm>
            <a:off x="3377610" y="3605237"/>
            <a:ext cx="2459666" cy="472141"/>
          </a:xfrm>
          <a:prstGeom prst="rect">
            <a:avLst/>
          </a:prstGeom>
          <a:ln w="28575">
            <a:solidFill>
              <a:srgbClr val="00B0F0"/>
            </a:solid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000" dirty="0"/>
          </a:p>
          <a:p>
            <a:r>
              <a:rPr lang="fr-FR" sz="2800" dirty="0">
                <a:solidFill>
                  <a:schemeClr val="bg1"/>
                </a:solidFill>
              </a:rPr>
              <a:t>Préventive</a:t>
            </a:r>
            <a:br>
              <a:rPr lang="fr-FR" sz="2800" dirty="0"/>
            </a:br>
            <a:endParaRPr lang="fr-FR" sz="2800" dirty="0"/>
          </a:p>
        </p:txBody>
      </p:sp>
      <p:sp>
        <p:nvSpPr>
          <p:cNvPr id="27" name="Google Shape;407;p41"/>
          <p:cNvSpPr txBox="1">
            <a:spLocks noGrp="1"/>
          </p:cNvSpPr>
          <p:nvPr>
            <p:ph type="title"/>
          </p:nvPr>
        </p:nvSpPr>
        <p:spPr>
          <a:xfrm>
            <a:off x="6104282" y="2524260"/>
            <a:ext cx="2459666" cy="472141"/>
          </a:xfrm>
          <a:prstGeom prst="rect">
            <a:avLst/>
          </a:prstGeom>
          <a:ln w="28575">
            <a:solidFill>
              <a:srgbClr val="00B0F0"/>
            </a:solid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000" dirty="0"/>
          </a:p>
          <a:p>
            <a:r>
              <a:rPr lang="fr-FR" sz="2800" dirty="0">
                <a:solidFill>
                  <a:schemeClr val="bg1"/>
                </a:solidFill>
              </a:rPr>
              <a:t>Prédictive</a:t>
            </a:r>
            <a:br>
              <a:rPr lang="fr-FR" sz="2800" dirty="0"/>
            </a:br>
            <a:endParaRPr lang="fr-FR" sz="2800" dirty="0"/>
          </a:p>
        </p:txBody>
      </p:sp>
      <p:cxnSp>
        <p:nvCxnSpPr>
          <p:cNvPr id="39" name="Connecteur droit 38"/>
          <p:cNvCxnSpPr>
            <a:stCxn id="22" idx="2"/>
          </p:cNvCxnSpPr>
          <p:nvPr/>
        </p:nvCxnSpPr>
        <p:spPr>
          <a:xfrm>
            <a:off x="4596810" y="1128615"/>
            <a:ext cx="0" cy="47335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1623237" y="1601972"/>
            <a:ext cx="571087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p:nvPr/>
        </p:nvCxnSpPr>
        <p:spPr>
          <a:xfrm>
            <a:off x="1630326" y="1601972"/>
            <a:ext cx="7088" cy="13944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a:endCxn id="26" idx="0"/>
          </p:cNvCxnSpPr>
          <p:nvPr/>
        </p:nvCxnSpPr>
        <p:spPr>
          <a:xfrm>
            <a:off x="4589722" y="1601972"/>
            <a:ext cx="17721" cy="20032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p:nvPr/>
        </p:nvCxnSpPr>
        <p:spPr>
          <a:xfrm flipH="1">
            <a:off x="7331865" y="1601972"/>
            <a:ext cx="2250" cy="92228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FC27C7-B23E-439D-A225-C49EEA92DC81}"/>
              </a:ext>
            </a:extLst>
          </p:cNvPr>
          <p:cNvSpPr txBox="1"/>
          <p:nvPr/>
        </p:nvSpPr>
        <p:spPr>
          <a:xfrm>
            <a:off x="8563948" y="4612891"/>
            <a:ext cx="414670" cy="307777"/>
          </a:xfrm>
          <a:prstGeom prst="rect">
            <a:avLst/>
          </a:prstGeom>
          <a:noFill/>
        </p:spPr>
        <p:txBody>
          <a:bodyPr wrap="square" rtlCol="0">
            <a:spAutoFit/>
          </a:bodyPr>
          <a:lstStyle/>
          <a:p>
            <a:r>
              <a:rPr lang="fr-FR" dirty="0">
                <a:solidFill>
                  <a:schemeClr val="bg1"/>
                </a:solidFill>
              </a:rPr>
              <a:t>30</a:t>
            </a:r>
          </a:p>
        </p:txBody>
      </p:sp>
    </p:spTree>
    <p:extLst>
      <p:ext uri="{BB962C8B-B14F-4D97-AF65-F5344CB8AC3E}">
        <p14:creationId xmlns:p14="http://schemas.microsoft.com/office/powerpoint/2010/main" val="363734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ppt_x"/>
                                          </p:val>
                                        </p:tav>
                                        <p:tav tm="100000">
                                          <p:val>
                                            <p:strVal val="#ppt_x"/>
                                          </p:val>
                                        </p:tav>
                                      </p:tavLst>
                                    </p:anim>
                                    <p:anim calcmode="lin" valueType="num">
                                      <p:cBhvr additive="base">
                                        <p:cTn id="18" dur="500" fill="hold"/>
                                        <p:tgtEl>
                                          <p:spTgt spid="5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27575" y="2055200"/>
            <a:ext cx="5689644"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000" dirty="0"/>
          </a:p>
          <a:p>
            <a:pPr marL="0" lvl="0" indent="0" algn="ctr" rtl="0">
              <a:spcBef>
                <a:spcPts val="0"/>
              </a:spcBef>
              <a:spcAft>
                <a:spcPts val="0"/>
              </a:spcAft>
              <a:buNone/>
            </a:pPr>
            <a:r>
              <a:rPr lang="fr-FR" sz="5000" dirty="0"/>
              <a:t>Introduction</a:t>
            </a:r>
            <a:endParaRPr sz="5000" dirty="0"/>
          </a:p>
        </p:txBody>
      </p:sp>
      <p:cxnSp>
        <p:nvCxnSpPr>
          <p:cNvPr id="408" name="Google Shape;408;p41"/>
          <p:cNvCxnSpPr>
            <a:cxnSpLocks/>
            <a:endCxn id="409" idx="1"/>
          </p:cNvCxnSpPr>
          <p:nvPr/>
        </p:nvCxnSpPr>
        <p:spPr>
          <a:xfrm>
            <a:off x="-82075" y="3833650"/>
            <a:ext cx="1909650" cy="253300"/>
          </a:xfrm>
          <a:prstGeom prst="straightConnector1">
            <a:avLst/>
          </a:prstGeom>
          <a:noFill/>
          <a:ln w="9525" cap="flat" cmpd="sng">
            <a:solidFill>
              <a:schemeClr val="accent3"/>
            </a:solidFill>
            <a:prstDash val="solid"/>
            <a:round/>
            <a:headEnd type="none" w="med" len="med"/>
            <a:tailEnd type="none" w="med" len="med"/>
          </a:ln>
        </p:spPr>
      </p:cxnSp>
      <p:sp>
        <p:nvSpPr>
          <p:cNvPr id="409" name="Google Shape;409;p41"/>
          <p:cNvSpPr txBox="1">
            <a:spLocks noGrp="1"/>
          </p:cNvSpPr>
          <p:nvPr>
            <p:ph type="subTitle" idx="1"/>
          </p:nvPr>
        </p:nvSpPr>
        <p:spPr>
          <a:xfrm>
            <a:off x="1827575" y="3570400"/>
            <a:ext cx="5938250" cy="1033100"/>
          </a:xfrm>
          <a:prstGeom prst="rect">
            <a:avLst/>
          </a:prstGeom>
        </p:spPr>
        <p:txBody>
          <a:bodyPr spcFirstLastPara="1" wrap="square" lIns="91425" tIns="91425" rIns="91425" bIns="91425" anchor="ctr" anchorCtr="0">
            <a:noAutofit/>
          </a:bodyPr>
          <a:lstStyle/>
          <a:p>
            <a:pPr algn="l" fontAlgn="ctr"/>
            <a:endParaRPr lang="en-US" i="1" dirty="0">
              <a:solidFill>
                <a:schemeClr val="bg1"/>
              </a:solidFill>
              <a:latin typeface="Georgia" panose="02040502050405020303" pitchFamily="18" charset="0"/>
            </a:endParaRPr>
          </a:p>
          <a:p>
            <a:pPr algn="l" fontAlgn="ctr"/>
            <a:endParaRPr lang="en-US" i="1" dirty="0">
              <a:solidFill>
                <a:schemeClr val="bg1"/>
              </a:solidFill>
              <a:latin typeface="Georgia" panose="02040502050405020303" pitchFamily="18" charset="0"/>
            </a:endParaRPr>
          </a:p>
          <a:p>
            <a:pPr algn="l" fontAlgn="ctr"/>
            <a:endParaRPr lang="en-US" i="1" dirty="0">
              <a:solidFill>
                <a:schemeClr val="bg1"/>
              </a:solidFill>
              <a:latin typeface="Georgia" panose="02040502050405020303" pitchFamily="18" charset="0"/>
            </a:endParaRPr>
          </a:p>
          <a:p>
            <a:pPr algn="l" fontAlgn="ctr"/>
            <a:r>
              <a:rPr lang="en-US" i="1" dirty="0">
                <a:solidFill>
                  <a:schemeClr val="bg1"/>
                </a:solidFill>
                <a:latin typeface="Georgia" panose="02040502050405020303" pitchFamily="18" charset="0"/>
              </a:rPr>
              <a:t>If you have genius, industry will improve it; if you have none, industry will supply its place</a:t>
            </a:r>
            <a:r>
              <a:rPr lang="en-US" i="1" dirty="0">
                <a:solidFill>
                  <a:srgbClr val="222222"/>
                </a:solidFill>
                <a:latin typeface="Georgia" panose="02040502050405020303" pitchFamily="18" charset="0"/>
              </a:rPr>
              <a:t>.</a:t>
            </a:r>
          </a:p>
          <a:p>
            <a:br>
              <a:rPr lang="en-US" dirty="0"/>
            </a:br>
            <a:endParaRPr dirty="0"/>
          </a:p>
        </p:txBody>
      </p:sp>
      <p:pic>
        <p:nvPicPr>
          <p:cNvPr id="410" name="Google Shape;410;p41"/>
          <p:cNvPicPr preferRelativeResize="0"/>
          <p:nvPr/>
        </p:nvPicPr>
        <p:blipFill rotWithShape="1">
          <a:blip r:embed="rId3">
            <a:alphaModFix/>
          </a:blip>
          <a:srcRect l="24263" t="44348" r="16572" b="-25662"/>
          <a:stretch/>
        </p:blipFill>
        <p:spPr>
          <a:xfrm rot="5400000">
            <a:off x="-510450" y="1149675"/>
            <a:ext cx="2594100" cy="23763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pic>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2384075" y="656475"/>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1"/>
          <p:cNvCxnSpPr>
            <a:cxnSpLocks/>
            <a:stCxn id="409" idx="3"/>
          </p:cNvCxnSpPr>
          <p:nvPr/>
        </p:nvCxnSpPr>
        <p:spPr>
          <a:xfrm flipV="1">
            <a:off x="7765825" y="3833650"/>
            <a:ext cx="1432000" cy="253300"/>
          </a:xfrm>
          <a:prstGeom prst="straightConnector1">
            <a:avLst/>
          </a:prstGeom>
          <a:noFill/>
          <a:ln w="9525" cap="flat" cmpd="sng">
            <a:solidFill>
              <a:schemeClr val="accent3"/>
            </a:solidFill>
            <a:prstDash val="solid"/>
            <a:round/>
            <a:headEnd type="none" w="med" len="med"/>
            <a:tailEnd type="none" w="med" len="med"/>
          </a:ln>
        </p:spPr>
      </p:cxn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 name="TextBox 1">
            <a:extLst>
              <a:ext uri="{FF2B5EF4-FFF2-40B4-BE49-F238E27FC236}">
                <a16:creationId xmlns:a16="http://schemas.microsoft.com/office/drawing/2014/main" id="{F229B4F1-7F14-4A00-8A04-4997B1DE85E4}"/>
              </a:ext>
            </a:extLst>
          </p:cNvPr>
          <p:cNvSpPr txBox="1"/>
          <p:nvPr/>
        </p:nvSpPr>
        <p:spPr>
          <a:xfrm>
            <a:off x="8585791" y="4694558"/>
            <a:ext cx="414670" cy="307777"/>
          </a:xfrm>
          <a:prstGeom prst="rect">
            <a:avLst/>
          </a:prstGeom>
          <a:noFill/>
        </p:spPr>
        <p:txBody>
          <a:bodyPr wrap="square" rtlCol="0">
            <a:spAutoFit/>
          </a:bodyPr>
          <a:lstStyle/>
          <a:p>
            <a:r>
              <a:rPr lang="fr-FR" dirty="0">
                <a:solidFill>
                  <a:schemeClr val="bg1"/>
                </a:solidFill>
              </a:rPr>
              <a:t>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12" name="Google Shape;412;p41"/>
          <p:cNvSpPr/>
          <p:nvPr/>
        </p:nvSpPr>
        <p:spPr>
          <a:xfrm>
            <a:off x="2384075" y="656475"/>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407;p41"/>
          <p:cNvSpPr txBox="1">
            <a:spLocks noGrp="1"/>
          </p:cNvSpPr>
          <p:nvPr>
            <p:ph type="title"/>
          </p:nvPr>
        </p:nvSpPr>
        <p:spPr>
          <a:xfrm>
            <a:off x="3544185" y="2195345"/>
            <a:ext cx="4394792" cy="1490784"/>
          </a:xfrm>
          <a:prstGeom prst="rect">
            <a:avLst/>
          </a:prstGeom>
          <a:ln w="28575">
            <a:solidFill>
              <a:srgbClr val="00B0F0"/>
            </a:solidFill>
          </a:ln>
        </p:spPr>
        <p:txBody>
          <a:bodyPr spcFirstLastPara="1" wrap="square" lIns="91425" tIns="91425" rIns="91425" bIns="91425" anchor="ctr" anchorCtr="0">
            <a:noAutofit/>
          </a:bodyPr>
          <a:lstStyle/>
          <a:p>
            <a:r>
              <a:rPr lang="fr-FR" sz="2800" dirty="0">
                <a:solidFill>
                  <a:schemeClr val="bg1"/>
                </a:solidFill>
              </a:rPr>
              <a:t>La Maintenance prédictive réduit le coût de la maintenance </a:t>
            </a:r>
            <a:endParaRPr lang="fr-FR" sz="2800" dirty="0"/>
          </a:p>
        </p:txBody>
      </p:sp>
      <p:sp>
        <p:nvSpPr>
          <p:cNvPr id="16" name="Google Shape;407;p41"/>
          <p:cNvSpPr txBox="1">
            <a:spLocks noGrp="1"/>
          </p:cNvSpPr>
          <p:nvPr>
            <p:ph type="title"/>
          </p:nvPr>
        </p:nvSpPr>
        <p:spPr>
          <a:xfrm>
            <a:off x="5110716" y="361507"/>
            <a:ext cx="3359889" cy="868259"/>
          </a:xfrm>
          <a:prstGeom prst="rect">
            <a:avLst/>
          </a:prstGeom>
          <a:ln w="28575">
            <a:solidFill>
              <a:srgbClr val="00B0F0"/>
            </a:solidFill>
          </a:ln>
        </p:spPr>
        <p:txBody>
          <a:bodyPr spcFirstLastPara="1" wrap="square" lIns="91425" tIns="91425" rIns="91425" bIns="91425" anchor="ctr" anchorCtr="0">
            <a:noAutofit/>
          </a:bodyPr>
          <a:lstStyle/>
          <a:p>
            <a:pPr lvl="0"/>
            <a:r>
              <a:rPr lang="fr-FR" sz="1600" dirty="0"/>
              <a:t>La prolongation de la durée de vie des équipements.</a:t>
            </a:r>
          </a:p>
        </p:txBody>
      </p:sp>
      <p:sp>
        <p:nvSpPr>
          <p:cNvPr id="19" name="Google Shape;407;p41"/>
          <p:cNvSpPr txBox="1">
            <a:spLocks noGrp="1"/>
          </p:cNvSpPr>
          <p:nvPr>
            <p:ph type="title"/>
          </p:nvPr>
        </p:nvSpPr>
        <p:spPr>
          <a:xfrm>
            <a:off x="372804" y="4012019"/>
            <a:ext cx="2682283" cy="736705"/>
          </a:xfrm>
          <a:prstGeom prst="rect">
            <a:avLst/>
          </a:prstGeom>
          <a:ln w="28575">
            <a:solidFill>
              <a:srgbClr val="00B0F0"/>
            </a:solidFill>
          </a:ln>
        </p:spPr>
        <p:txBody>
          <a:bodyPr spcFirstLastPara="1" wrap="square" lIns="91425" tIns="91425" rIns="91425" bIns="91425" anchor="ctr" anchorCtr="0">
            <a:noAutofit/>
          </a:bodyPr>
          <a:lstStyle/>
          <a:p>
            <a:r>
              <a:rPr lang="fr-FR" sz="1600" dirty="0"/>
              <a:t>La réduction du besoin de maintenance corrective</a:t>
            </a:r>
            <a:endParaRPr lang="fr-FR" sz="1000" dirty="0"/>
          </a:p>
        </p:txBody>
      </p:sp>
      <p:sp>
        <p:nvSpPr>
          <p:cNvPr id="20" name="Google Shape;407;p41"/>
          <p:cNvSpPr txBox="1">
            <a:spLocks noGrp="1"/>
          </p:cNvSpPr>
          <p:nvPr>
            <p:ph type="title"/>
          </p:nvPr>
        </p:nvSpPr>
        <p:spPr>
          <a:xfrm>
            <a:off x="5341089" y="4061515"/>
            <a:ext cx="2783380" cy="637712"/>
          </a:xfrm>
          <a:prstGeom prst="rect">
            <a:avLst/>
          </a:prstGeom>
          <a:ln w="28575">
            <a:solidFill>
              <a:srgbClr val="00B0F0"/>
            </a:solidFill>
          </a:ln>
        </p:spPr>
        <p:txBody>
          <a:bodyPr spcFirstLastPara="1" wrap="square" lIns="91425" tIns="91425" rIns="91425" bIns="91425" anchor="ctr" anchorCtr="0">
            <a:noAutofit/>
          </a:bodyPr>
          <a:lstStyle/>
          <a:p>
            <a:pPr lvl="0"/>
            <a:r>
              <a:rPr lang="fr-FR" sz="1600" dirty="0"/>
              <a:t>L’optimisation des horaires de maintenance.</a:t>
            </a:r>
            <a:br>
              <a:rPr lang="fr-FR" sz="1600" dirty="0"/>
            </a:br>
            <a:endParaRPr lang="fr-FR" sz="1000" dirty="0"/>
          </a:p>
        </p:txBody>
      </p:sp>
      <p:sp>
        <p:nvSpPr>
          <p:cNvPr id="21" name="Google Shape;407;p41"/>
          <p:cNvSpPr txBox="1">
            <a:spLocks noGrp="1"/>
          </p:cNvSpPr>
          <p:nvPr>
            <p:ph type="title"/>
          </p:nvPr>
        </p:nvSpPr>
        <p:spPr>
          <a:xfrm>
            <a:off x="208611" y="2387495"/>
            <a:ext cx="2395870" cy="553242"/>
          </a:xfrm>
          <a:prstGeom prst="rect">
            <a:avLst/>
          </a:prstGeom>
          <a:ln w="28575">
            <a:solidFill>
              <a:srgbClr val="00B0F0"/>
            </a:solidFill>
          </a:ln>
        </p:spPr>
        <p:txBody>
          <a:bodyPr spcFirstLastPara="1" wrap="square" lIns="91425" tIns="91425" rIns="91425" bIns="91425" anchor="ctr" anchorCtr="0">
            <a:noAutofit/>
          </a:bodyPr>
          <a:lstStyle/>
          <a:p>
            <a:r>
              <a:rPr lang="fr-FR" sz="1600" dirty="0"/>
              <a:t>La réduction du temps d'arrêt de production </a:t>
            </a:r>
            <a:endParaRPr lang="fr-FR" sz="1000" dirty="0"/>
          </a:p>
        </p:txBody>
      </p:sp>
      <p:cxnSp>
        <p:nvCxnSpPr>
          <p:cNvPr id="6" name="Connecteur en arc 5"/>
          <p:cNvCxnSpPr>
            <a:endCxn id="21" idx="3"/>
          </p:cNvCxnSpPr>
          <p:nvPr/>
        </p:nvCxnSpPr>
        <p:spPr>
          <a:xfrm rot="10800000" flipV="1">
            <a:off x="2604481" y="2387494"/>
            <a:ext cx="939704" cy="276621"/>
          </a:xfrm>
          <a:prstGeom prst="curved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en arc 24"/>
          <p:cNvCxnSpPr/>
          <p:nvPr/>
        </p:nvCxnSpPr>
        <p:spPr>
          <a:xfrm rot="5400000" flipH="1" flipV="1">
            <a:off x="5785850" y="1469032"/>
            <a:ext cx="896746" cy="418214"/>
          </a:xfrm>
          <a:prstGeom prst="curved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en arc 27"/>
          <p:cNvCxnSpPr>
            <a:endCxn id="19" idx="3"/>
          </p:cNvCxnSpPr>
          <p:nvPr/>
        </p:nvCxnSpPr>
        <p:spPr>
          <a:xfrm rot="5400000">
            <a:off x="2991502" y="3749715"/>
            <a:ext cx="694243" cy="567071"/>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en arc 31"/>
          <p:cNvCxnSpPr>
            <a:endCxn id="20" idx="3"/>
          </p:cNvCxnSpPr>
          <p:nvPr/>
        </p:nvCxnSpPr>
        <p:spPr>
          <a:xfrm rot="16200000" flipH="1">
            <a:off x="7420712" y="3676613"/>
            <a:ext cx="1222023" cy="185492"/>
          </a:xfrm>
          <a:prstGeom prst="curvedConnector4">
            <a:avLst>
              <a:gd name="adj1" fmla="val 25353"/>
              <a:gd name="adj2" fmla="val 486916"/>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DF49CC8-3773-43D2-AB5F-28BE3E8D202B}"/>
              </a:ext>
            </a:extLst>
          </p:cNvPr>
          <p:cNvSpPr txBox="1"/>
          <p:nvPr/>
        </p:nvSpPr>
        <p:spPr>
          <a:xfrm>
            <a:off x="8563948" y="4612891"/>
            <a:ext cx="414670" cy="307777"/>
          </a:xfrm>
          <a:prstGeom prst="rect">
            <a:avLst/>
          </a:prstGeom>
          <a:noFill/>
        </p:spPr>
        <p:txBody>
          <a:bodyPr wrap="square" rtlCol="0">
            <a:spAutoFit/>
          </a:bodyPr>
          <a:lstStyle/>
          <a:p>
            <a:r>
              <a:rPr lang="fr-FR" dirty="0">
                <a:solidFill>
                  <a:schemeClr val="bg1"/>
                </a:solidFill>
              </a:rPr>
              <a:t>31</a:t>
            </a:r>
          </a:p>
        </p:txBody>
      </p:sp>
    </p:spTree>
    <p:extLst>
      <p:ext uri="{BB962C8B-B14F-4D97-AF65-F5344CB8AC3E}">
        <p14:creationId xmlns:p14="http://schemas.microsoft.com/office/powerpoint/2010/main" val="230846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3"/>
          <p:cNvSpPr>
            <a:spLocks noGrp="1"/>
          </p:cNvSpPr>
          <p:nvPr>
            <p:ph type="subTitle" idx="1"/>
          </p:nvPr>
        </p:nvSpPr>
        <p:spPr>
          <a:xfrm>
            <a:off x="2606263" y="3959647"/>
            <a:ext cx="4816075" cy="633005"/>
          </a:xfrm>
        </p:spPr>
        <p:txBody>
          <a:bodyPr/>
          <a:lstStyle/>
          <a:p>
            <a:r>
              <a:rPr lang="fr-FR" dirty="0"/>
              <a:t>Prédiction des pannes utilisant la machine learning</a:t>
            </a:r>
          </a:p>
        </p:txBody>
      </p:sp>
      <p:grpSp>
        <p:nvGrpSpPr>
          <p:cNvPr id="5" name="Groupe 4"/>
          <p:cNvGrpSpPr/>
          <p:nvPr/>
        </p:nvGrpSpPr>
        <p:grpSpPr>
          <a:xfrm>
            <a:off x="1950264" y="582083"/>
            <a:ext cx="6633755" cy="2863757"/>
            <a:chOff x="8700" y="-476690"/>
            <a:chExt cx="6633783" cy="2864382"/>
          </a:xfrm>
        </p:grpSpPr>
        <p:pic>
          <p:nvPicPr>
            <p:cNvPr id="6" name="Image 5"/>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567" y="-455941"/>
              <a:ext cx="221615" cy="221615"/>
            </a:xfrm>
            <a:prstGeom prst="rect">
              <a:avLst/>
            </a:prstGeom>
            <a:noFill/>
          </p:spPr>
        </p:pic>
        <p:sp>
          <p:nvSpPr>
            <p:cNvPr id="7" name="Zone de texte 94"/>
            <p:cNvSpPr txBox="1"/>
            <p:nvPr/>
          </p:nvSpPr>
          <p:spPr>
            <a:xfrm>
              <a:off x="8700" y="-19709"/>
              <a:ext cx="1312005" cy="53766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2000"/>
                </a:lnSpc>
                <a:spcAft>
                  <a:spcPts val="800"/>
                </a:spcAft>
              </a:pPr>
              <a:r>
                <a:rPr lang="fr-FR" b="1" dirty="0">
                  <a:effectLst/>
                  <a:latin typeface="+mn-lt"/>
                  <a:ea typeface="SimSun" panose="02010600030101010101" pitchFamily="2" charset="-122"/>
                  <a:cs typeface="Arial" panose="020B0604020202020204" pitchFamily="34" charset="0"/>
                </a:rPr>
                <a:t>Collection des données</a:t>
              </a:r>
            </a:p>
          </p:txBody>
        </p:sp>
        <p:pic>
          <p:nvPicPr>
            <p:cNvPr id="8" name="Image 7"/>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12851" y="-476690"/>
              <a:ext cx="269875" cy="269875"/>
            </a:xfrm>
            <a:prstGeom prst="rect">
              <a:avLst/>
            </a:prstGeom>
            <a:noFill/>
          </p:spPr>
        </p:pic>
        <p:sp>
          <p:nvSpPr>
            <p:cNvPr id="9" name="Zone de texte 81"/>
            <p:cNvSpPr txBox="1"/>
            <p:nvPr/>
          </p:nvSpPr>
          <p:spPr>
            <a:xfrm>
              <a:off x="2597112" y="111615"/>
              <a:ext cx="1335561" cy="33349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2000"/>
                </a:lnSpc>
                <a:spcAft>
                  <a:spcPts val="800"/>
                </a:spcAft>
              </a:pPr>
              <a:r>
                <a:rPr lang="fr-FR" b="1" dirty="0">
                  <a:latin typeface="+mn-lt"/>
                  <a:ea typeface="SimSun" panose="02010600030101010101" pitchFamily="2" charset="-122"/>
                  <a:cs typeface="Arial" panose="020B0604020202020204" pitchFamily="34" charset="0"/>
                </a:rPr>
                <a:t>Prétraitement</a:t>
              </a:r>
              <a:r>
                <a:rPr lang="fr-FR" sz="1100" dirty="0">
                  <a:effectLst/>
                  <a:latin typeface="Calibri" panose="020F0502020204030204" pitchFamily="34" charset="0"/>
                  <a:ea typeface="SimSun" panose="02010600030101010101" pitchFamily="2" charset="-122"/>
                  <a:cs typeface="Arial" panose="020B0604020202020204" pitchFamily="34" charset="0"/>
                </a:rPr>
                <a:t>  </a:t>
              </a:r>
            </a:p>
          </p:txBody>
        </p:sp>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5311" y="-467165"/>
              <a:ext cx="260350" cy="260350"/>
            </a:xfrm>
            <a:prstGeom prst="rect">
              <a:avLst/>
            </a:prstGeom>
            <a:noFill/>
          </p:spPr>
        </p:pic>
        <p:sp>
          <p:nvSpPr>
            <p:cNvPr id="11" name="Zone de texte 84"/>
            <p:cNvSpPr txBox="1"/>
            <p:nvPr/>
          </p:nvSpPr>
          <p:spPr>
            <a:xfrm>
              <a:off x="5212899" y="-68636"/>
              <a:ext cx="1145525" cy="61392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2000"/>
                </a:lnSpc>
                <a:spcAft>
                  <a:spcPts val="800"/>
                </a:spcAft>
              </a:pPr>
              <a:r>
                <a:rPr lang="fr-FR" b="1" dirty="0">
                  <a:latin typeface="+mn-lt"/>
                  <a:ea typeface="SimSun" panose="02010600030101010101" pitchFamily="2" charset="-122"/>
                  <a:cs typeface="Arial" panose="020B0604020202020204" pitchFamily="34" charset="0"/>
                </a:rPr>
                <a:t>Analyse de données</a:t>
              </a:r>
            </a:p>
          </p:txBody>
        </p:sp>
        <p:pic>
          <p:nvPicPr>
            <p:cNvPr id="12" name="Image 11"/>
            <p:cNvPicPr>
              <a:picLocks noChangeAspect="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5655486" y="1304470"/>
              <a:ext cx="326390" cy="326390"/>
            </a:xfrm>
            <a:prstGeom prst="rect">
              <a:avLst/>
            </a:prstGeom>
            <a:noFill/>
          </p:spPr>
        </p:pic>
        <p:sp>
          <p:nvSpPr>
            <p:cNvPr id="13" name="Zone de texte 83"/>
            <p:cNvSpPr txBox="1"/>
            <p:nvPr/>
          </p:nvSpPr>
          <p:spPr>
            <a:xfrm>
              <a:off x="5252937" y="1682189"/>
              <a:ext cx="1389546" cy="60138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2000"/>
                </a:lnSpc>
                <a:spcAft>
                  <a:spcPts val="800"/>
                </a:spcAft>
              </a:pPr>
              <a:r>
                <a:rPr lang="fr-FR" b="1" dirty="0">
                  <a:latin typeface="+mn-lt"/>
                  <a:ea typeface="SimSun" panose="02010600030101010101" pitchFamily="2" charset="-122"/>
                  <a:cs typeface="Arial" panose="020B0604020202020204" pitchFamily="34" charset="0"/>
                </a:rPr>
                <a:t>Séparation des données</a:t>
              </a:r>
            </a:p>
          </p:txBody>
        </p:sp>
        <p:pic>
          <p:nvPicPr>
            <p:cNvPr id="14" name="Image 13"/>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3264892" y="1312101"/>
              <a:ext cx="228600" cy="228600"/>
            </a:xfrm>
            <a:prstGeom prst="rect">
              <a:avLst/>
            </a:prstGeom>
            <a:noFill/>
          </p:spPr>
        </p:pic>
        <p:sp>
          <p:nvSpPr>
            <p:cNvPr id="15" name="Zone de texte 87"/>
            <p:cNvSpPr txBox="1"/>
            <p:nvPr/>
          </p:nvSpPr>
          <p:spPr>
            <a:xfrm>
              <a:off x="2733946" y="1829311"/>
              <a:ext cx="1224008" cy="55838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2000"/>
                </a:lnSpc>
                <a:spcAft>
                  <a:spcPts val="800"/>
                </a:spcAft>
              </a:pPr>
              <a:r>
                <a:rPr lang="fr-FR" b="1" dirty="0">
                  <a:latin typeface="+mn-lt"/>
                  <a:ea typeface="SimSun" panose="02010600030101010101" pitchFamily="2" charset="-122"/>
                  <a:cs typeface="Arial" panose="020B0604020202020204" pitchFamily="34" charset="0"/>
                </a:rPr>
                <a:t>Trouver le bon modèle</a:t>
              </a:r>
            </a:p>
          </p:txBody>
        </p:sp>
        <p:pic>
          <p:nvPicPr>
            <p:cNvPr id="16" name="Image 15"/>
            <p:cNvPicPr>
              <a:picLocks noChangeAspect="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25955" y="1360501"/>
              <a:ext cx="277495" cy="277495"/>
            </a:xfrm>
            <a:prstGeom prst="rect">
              <a:avLst/>
            </a:prstGeom>
            <a:noFill/>
          </p:spPr>
        </p:pic>
        <p:sp>
          <p:nvSpPr>
            <p:cNvPr id="17" name="Zone de texte 89"/>
            <p:cNvSpPr txBox="1"/>
            <p:nvPr/>
          </p:nvSpPr>
          <p:spPr>
            <a:xfrm>
              <a:off x="8700" y="1843559"/>
              <a:ext cx="1212436" cy="54413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2000"/>
                </a:lnSpc>
                <a:spcAft>
                  <a:spcPts val="800"/>
                </a:spcAft>
              </a:pPr>
              <a:r>
                <a:rPr lang="fr-FR" b="1" dirty="0">
                  <a:latin typeface="+mn-lt"/>
                  <a:ea typeface="SimSun" panose="02010600030101010101" pitchFamily="2" charset="-122"/>
                  <a:cs typeface="Arial" panose="020B0604020202020204" pitchFamily="34" charset="0"/>
                </a:rPr>
                <a:t>Evaluation de modèle</a:t>
              </a:r>
            </a:p>
            <a:p>
              <a:pPr algn="ctr">
                <a:lnSpc>
                  <a:spcPct val="102000"/>
                </a:lnSpc>
                <a:spcAft>
                  <a:spcPts val="800"/>
                </a:spcAft>
              </a:pPr>
              <a:r>
                <a:rPr lang="fr-FR" sz="1100" dirty="0">
                  <a:effectLst/>
                  <a:latin typeface="Calibri" panose="020F0502020204030204" pitchFamily="34" charset="0"/>
                  <a:ea typeface="SimSun" panose="02010600030101010101" pitchFamily="2" charset="-122"/>
                  <a:cs typeface="Arial" panose="020B0604020202020204" pitchFamily="34" charset="0"/>
                </a:rPr>
                <a:t> </a:t>
              </a:r>
            </a:p>
          </p:txBody>
        </p:sp>
        <p:cxnSp>
          <p:nvCxnSpPr>
            <p:cNvPr id="18" name="Connecteur droit avec flèche 17"/>
            <p:cNvCxnSpPr/>
            <p:nvPr/>
          </p:nvCxnSpPr>
          <p:spPr>
            <a:xfrm flipV="1">
              <a:off x="1413753" y="257783"/>
              <a:ext cx="1153795" cy="1079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V="1">
              <a:off x="3955915" y="238328"/>
              <a:ext cx="1153795" cy="1079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5781531" y="561899"/>
              <a:ext cx="4131" cy="74257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H="1">
              <a:off x="3942945" y="2099553"/>
              <a:ext cx="1197610" cy="571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flipH="1">
              <a:off x="1536970" y="2080098"/>
              <a:ext cx="1196975" cy="508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8253774F-4D2A-478A-9696-DBC6BCB26412}"/>
              </a:ext>
            </a:extLst>
          </p:cNvPr>
          <p:cNvSpPr txBox="1"/>
          <p:nvPr/>
        </p:nvSpPr>
        <p:spPr>
          <a:xfrm>
            <a:off x="8563948" y="4612891"/>
            <a:ext cx="414670" cy="307777"/>
          </a:xfrm>
          <a:prstGeom prst="rect">
            <a:avLst/>
          </a:prstGeom>
          <a:noFill/>
        </p:spPr>
        <p:txBody>
          <a:bodyPr wrap="square" rtlCol="0">
            <a:spAutoFit/>
          </a:bodyPr>
          <a:lstStyle/>
          <a:p>
            <a:r>
              <a:rPr lang="fr-FR" dirty="0">
                <a:solidFill>
                  <a:schemeClr val="bg1"/>
                </a:solidFill>
              </a:rPr>
              <a:t>32</a:t>
            </a:r>
          </a:p>
        </p:txBody>
      </p:sp>
    </p:spTree>
    <p:extLst>
      <p:ext uri="{BB962C8B-B14F-4D97-AF65-F5344CB8AC3E}">
        <p14:creationId xmlns:p14="http://schemas.microsoft.com/office/powerpoint/2010/main" val="3977616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p:nvPr/>
        </p:nvPicPr>
        <p:blipFill>
          <a:blip r:embed="rId2">
            <a:extLst>
              <a:ext uri="{28A0092B-C50C-407E-A947-70E740481C1C}">
                <a14:useLocalDpi xmlns:a14="http://schemas.microsoft.com/office/drawing/2010/main" val="0"/>
              </a:ext>
            </a:extLst>
          </a:blip>
          <a:srcRect/>
          <a:stretch>
            <a:fillRect/>
          </a:stretch>
        </p:blipFill>
        <p:spPr bwMode="auto">
          <a:xfrm>
            <a:off x="843516" y="404038"/>
            <a:ext cx="7697972" cy="4111255"/>
          </a:xfrm>
          <a:prstGeom prst="rect">
            <a:avLst/>
          </a:prstGeom>
          <a:noFill/>
          <a:ln>
            <a:noFill/>
          </a:ln>
        </p:spPr>
      </p:pic>
      <p:sp>
        <p:nvSpPr>
          <p:cNvPr id="3" name="TextBox 2">
            <a:extLst>
              <a:ext uri="{FF2B5EF4-FFF2-40B4-BE49-F238E27FC236}">
                <a16:creationId xmlns:a16="http://schemas.microsoft.com/office/drawing/2014/main" id="{ECAD90DE-041C-4662-AE45-ED90B0A77D15}"/>
              </a:ext>
            </a:extLst>
          </p:cNvPr>
          <p:cNvSpPr txBox="1"/>
          <p:nvPr/>
        </p:nvSpPr>
        <p:spPr>
          <a:xfrm>
            <a:off x="8563948" y="4612891"/>
            <a:ext cx="414670" cy="307777"/>
          </a:xfrm>
          <a:prstGeom prst="rect">
            <a:avLst/>
          </a:prstGeom>
          <a:noFill/>
        </p:spPr>
        <p:txBody>
          <a:bodyPr wrap="square" rtlCol="0">
            <a:spAutoFit/>
          </a:bodyPr>
          <a:lstStyle/>
          <a:p>
            <a:r>
              <a:rPr lang="fr-FR" dirty="0">
                <a:solidFill>
                  <a:schemeClr val="bg1"/>
                </a:solidFill>
              </a:rPr>
              <a:t>33</a:t>
            </a:r>
          </a:p>
        </p:txBody>
      </p:sp>
    </p:spTree>
    <p:extLst>
      <p:ext uri="{BB962C8B-B14F-4D97-AF65-F5344CB8AC3E}">
        <p14:creationId xmlns:p14="http://schemas.microsoft.com/office/powerpoint/2010/main" val="3359194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p:nvPr/>
        </p:nvPicPr>
        <p:blipFill>
          <a:blip r:embed="rId2">
            <a:extLst>
              <a:ext uri="{28A0092B-C50C-407E-A947-70E740481C1C}">
                <a14:useLocalDpi xmlns:a14="http://schemas.microsoft.com/office/drawing/2010/main" val="0"/>
              </a:ext>
            </a:extLst>
          </a:blip>
          <a:srcRect/>
          <a:stretch>
            <a:fillRect/>
          </a:stretch>
        </p:blipFill>
        <p:spPr bwMode="auto">
          <a:xfrm>
            <a:off x="1566530" y="322851"/>
            <a:ext cx="5961321" cy="3689167"/>
          </a:xfrm>
          <a:prstGeom prst="rect">
            <a:avLst/>
          </a:prstGeom>
          <a:noFill/>
          <a:ln>
            <a:noFill/>
          </a:ln>
        </p:spPr>
      </p:pic>
      <p:sp>
        <p:nvSpPr>
          <p:cNvPr id="6" name="Google Shape;407;p41"/>
          <p:cNvSpPr txBox="1">
            <a:spLocks/>
          </p:cNvSpPr>
          <p:nvPr/>
        </p:nvSpPr>
        <p:spPr>
          <a:xfrm>
            <a:off x="5475768" y="4150240"/>
            <a:ext cx="2750289" cy="439480"/>
          </a:xfrm>
          <a:prstGeom prst="rect">
            <a:avLst/>
          </a:prstGeom>
          <a:ln w="28575">
            <a:solidFill>
              <a:srgbClr val="00B0F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dirty="0"/>
              <a:t>Score d’évaluation =93,94%</a:t>
            </a:r>
            <a:endParaRPr lang="fr-FR" sz="1000" dirty="0"/>
          </a:p>
        </p:txBody>
      </p:sp>
      <p:sp>
        <p:nvSpPr>
          <p:cNvPr id="7" name="Google Shape;407;p41"/>
          <p:cNvSpPr txBox="1">
            <a:spLocks/>
          </p:cNvSpPr>
          <p:nvPr/>
        </p:nvSpPr>
        <p:spPr>
          <a:xfrm>
            <a:off x="1480029" y="4150240"/>
            <a:ext cx="2292423" cy="439479"/>
          </a:xfrm>
          <a:prstGeom prst="rect">
            <a:avLst/>
          </a:prstGeom>
          <a:ln w="28575">
            <a:solidFill>
              <a:srgbClr val="00B0F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dirty="0"/>
              <a:t>Analyse de corrélation</a:t>
            </a:r>
            <a:endParaRPr lang="fr-FR" sz="1000" dirty="0"/>
          </a:p>
        </p:txBody>
      </p:sp>
      <p:sp>
        <p:nvSpPr>
          <p:cNvPr id="5" name="TextBox 4">
            <a:extLst>
              <a:ext uri="{FF2B5EF4-FFF2-40B4-BE49-F238E27FC236}">
                <a16:creationId xmlns:a16="http://schemas.microsoft.com/office/drawing/2014/main" id="{15991925-5ED6-4248-80F4-7B02604C1775}"/>
              </a:ext>
            </a:extLst>
          </p:cNvPr>
          <p:cNvSpPr txBox="1"/>
          <p:nvPr/>
        </p:nvSpPr>
        <p:spPr>
          <a:xfrm>
            <a:off x="8560983" y="4589719"/>
            <a:ext cx="414670" cy="307777"/>
          </a:xfrm>
          <a:prstGeom prst="rect">
            <a:avLst/>
          </a:prstGeom>
          <a:noFill/>
        </p:spPr>
        <p:txBody>
          <a:bodyPr wrap="square" rtlCol="0">
            <a:spAutoFit/>
          </a:bodyPr>
          <a:lstStyle/>
          <a:p>
            <a:r>
              <a:rPr lang="fr-FR" dirty="0">
                <a:solidFill>
                  <a:schemeClr val="tx1"/>
                </a:solidFill>
              </a:rPr>
              <a:t>34</a:t>
            </a:r>
          </a:p>
        </p:txBody>
      </p:sp>
    </p:spTree>
    <p:extLst>
      <p:ext uri="{BB962C8B-B14F-4D97-AF65-F5344CB8AC3E}">
        <p14:creationId xmlns:p14="http://schemas.microsoft.com/office/powerpoint/2010/main" val="428105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27575" y="2055200"/>
            <a:ext cx="5689644"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000" dirty="0"/>
          </a:p>
          <a:p>
            <a:pPr marL="0" lvl="0" indent="0" algn="ctr" rtl="0">
              <a:spcBef>
                <a:spcPts val="0"/>
              </a:spcBef>
              <a:spcAft>
                <a:spcPts val="0"/>
              </a:spcAft>
              <a:buNone/>
            </a:pPr>
            <a:r>
              <a:rPr lang="fr-FR" sz="5000" dirty="0"/>
              <a:t>Application</a:t>
            </a:r>
            <a:endParaRPr sz="5000" dirty="0"/>
          </a:p>
        </p:txBody>
      </p:sp>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2384075" y="656475"/>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Tree>
    <p:extLst>
      <p:ext uri="{BB962C8B-B14F-4D97-AF65-F5344CB8AC3E}">
        <p14:creationId xmlns:p14="http://schemas.microsoft.com/office/powerpoint/2010/main" val="3869008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2"/>
        <p:cNvGrpSpPr/>
        <p:nvPr/>
      </p:nvGrpSpPr>
      <p:grpSpPr>
        <a:xfrm>
          <a:off x="0" y="0"/>
          <a:ext cx="0" cy="0"/>
          <a:chOff x="0" y="0"/>
          <a:chExt cx="0" cy="0"/>
        </a:xfrm>
      </p:grpSpPr>
      <p:sp>
        <p:nvSpPr>
          <p:cNvPr id="613" name="Google Shape;613;p50"/>
          <p:cNvSpPr txBox="1">
            <a:spLocks noGrp="1"/>
          </p:cNvSpPr>
          <p:nvPr>
            <p:ph type="title"/>
          </p:nvPr>
        </p:nvSpPr>
        <p:spPr>
          <a:xfrm>
            <a:off x="1759225" y="1641975"/>
            <a:ext cx="5625600" cy="20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Site Web de compagnie</a:t>
            </a:r>
            <a:endParaRPr dirty="0"/>
          </a:p>
        </p:txBody>
      </p:sp>
      <p:sp>
        <p:nvSpPr>
          <p:cNvPr id="614" name="Google Shape;614;p50"/>
          <p:cNvSpPr/>
          <p:nvPr/>
        </p:nvSpPr>
        <p:spPr>
          <a:xfrm>
            <a:off x="8478900" y="540000"/>
            <a:ext cx="503400" cy="503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0"/>
          <p:cNvSpPr/>
          <p:nvPr/>
        </p:nvSpPr>
        <p:spPr>
          <a:xfrm>
            <a:off x="943625" y="4150300"/>
            <a:ext cx="312000" cy="31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40BB1340-5776-464D-97ED-577094BFA28A}"/>
              </a:ext>
            </a:extLst>
          </p:cNvPr>
          <p:cNvSpPr txBox="1"/>
          <p:nvPr/>
        </p:nvSpPr>
        <p:spPr>
          <a:xfrm>
            <a:off x="8563948" y="4612891"/>
            <a:ext cx="414670" cy="307777"/>
          </a:xfrm>
          <a:prstGeom prst="rect">
            <a:avLst/>
          </a:prstGeom>
          <a:noFill/>
        </p:spPr>
        <p:txBody>
          <a:bodyPr wrap="square" rtlCol="0">
            <a:spAutoFit/>
          </a:bodyPr>
          <a:lstStyle/>
          <a:p>
            <a:r>
              <a:rPr lang="fr-FR" dirty="0">
                <a:solidFill>
                  <a:schemeClr val="tx1"/>
                </a:solidFill>
              </a:rPr>
              <a:t>35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13;p50">
            <a:extLst>
              <a:ext uri="{FF2B5EF4-FFF2-40B4-BE49-F238E27FC236}">
                <a16:creationId xmlns:a16="http://schemas.microsoft.com/office/drawing/2014/main" id="{46AC336C-5751-4CAB-A3B3-21EB11A78200}"/>
              </a:ext>
            </a:extLst>
          </p:cNvPr>
          <p:cNvSpPr txBox="1">
            <a:spLocks/>
          </p:cNvSpPr>
          <p:nvPr/>
        </p:nvSpPr>
        <p:spPr>
          <a:xfrm>
            <a:off x="266700" y="139700"/>
            <a:ext cx="3911599" cy="5968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dk1"/>
                </a:solidFill>
                <a:latin typeface="Tenor Sans"/>
              </a:rPr>
              <a:t>Site</a:t>
            </a:r>
            <a:r>
              <a:rPr lang="en-US" sz="2400" dirty="0">
                <a:latin typeface="Tenor Sans" panose="020B0604020202020204" charset="0"/>
              </a:rPr>
              <a:t> </a:t>
            </a:r>
            <a:r>
              <a:rPr lang="en-US" sz="2400" dirty="0">
                <a:solidFill>
                  <a:schemeClr val="dk1"/>
                </a:solidFill>
                <a:latin typeface="Tenor Sans"/>
                <a:sym typeface="Tenor Sans"/>
              </a:rPr>
              <a:t>Web</a:t>
            </a:r>
            <a:r>
              <a:rPr lang="en-US" sz="2400" dirty="0">
                <a:latin typeface="Tenor Sans" panose="020B0604020202020204" charset="0"/>
              </a:rPr>
              <a:t> </a:t>
            </a:r>
            <a:r>
              <a:rPr lang="en-US" sz="2400" dirty="0">
                <a:solidFill>
                  <a:schemeClr val="tx1"/>
                </a:solidFill>
                <a:latin typeface="Tenor Sans" panose="020B0604020202020204" charset="0"/>
              </a:rPr>
              <a:t>de</a:t>
            </a:r>
            <a:r>
              <a:rPr lang="en-US" sz="2400" dirty="0">
                <a:latin typeface="Tenor Sans" panose="020B0604020202020204" charset="0"/>
              </a:rPr>
              <a:t> </a:t>
            </a:r>
            <a:r>
              <a:rPr lang="en-US" sz="2400" dirty="0">
                <a:solidFill>
                  <a:schemeClr val="dk1"/>
                </a:solidFill>
                <a:latin typeface="Tenor Sans"/>
              </a:rPr>
              <a:t>compagnie</a:t>
            </a:r>
          </a:p>
        </p:txBody>
      </p:sp>
      <p:pic>
        <p:nvPicPr>
          <p:cNvPr id="6" name="Picture 5">
            <a:extLst>
              <a:ext uri="{FF2B5EF4-FFF2-40B4-BE49-F238E27FC236}">
                <a16:creationId xmlns:a16="http://schemas.microsoft.com/office/drawing/2014/main" id="{ACEDA73E-0BBF-4918-BA09-201BD37B01DE}"/>
              </a:ext>
            </a:extLst>
          </p:cNvPr>
          <p:cNvPicPr>
            <a:picLocks noChangeAspect="1"/>
          </p:cNvPicPr>
          <p:nvPr/>
        </p:nvPicPr>
        <p:blipFill>
          <a:blip r:embed="rId2"/>
          <a:stretch>
            <a:fillRect/>
          </a:stretch>
        </p:blipFill>
        <p:spPr>
          <a:xfrm>
            <a:off x="393700" y="872975"/>
            <a:ext cx="5905500" cy="2911227"/>
          </a:xfrm>
          <a:prstGeom prst="rect">
            <a:avLst/>
          </a:prstGeom>
        </p:spPr>
      </p:pic>
      <p:pic>
        <p:nvPicPr>
          <p:cNvPr id="8" name="Picture 7">
            <a:extLst>
              <a:ext uri="{FF2B5EF4-FFF2-40B4-BE49-F238E27FC236}">
                <a16:creationId xmlns:a16="http://schemas.microsoft.com/office/drawing/2014/main" id="{D9C45134-9C87-4552-8603-2EC81499CD05}"/>
              </a:ext>
            </a:extLst>
          </p:cNvPr>
          <p:cNvPicPr>
            <a:picLocks noChangeAspect="1"/>
          </p:cNvPicPr>
          <p:nvPr/>
        </p:nvPicPr>
        <p:blipFill>
          <a:blip r:embed="rId3"/>
          <a:stretch>
            <a:fillRect/>
          </a:stretch>
        </p:blipFill>
        <p:spPr>
          <a:xfrm>
            <a:off x="3074585" y="1982240"/>
            <a:ext cx="5777318" cy="2911227"/>
          </a:xfrm>
          <a:prstGeom prst="rect">
            <a:avLst/>
          </a:prstGeom>
        </p:spPr>
      </p:pic>
      <p:sp>
        <p:nvSpPr>
          <p:cNvPr id="7" name="TextBox 6">
            <a:extLst>
              <a:ext uri="{FF2B5EF4-FFF2-40B4-BE49-F238E27FC236}">
                <a16:creationId xmlns:a16="http://schemas.microsoft.com/office/drawing/2014/main" id="{687829DF-4F3A-479A-A713-50F6C9EF1335}"/>
              </a:ext>
            </a:extLst>
          </p:cNvPr>
          <p:cNvSpPr txBox="1"/>
          <p:nvPr/>
        </p:nvSpPr>
        <p:spPr>
          <a:xfrm>
            <a:off x="8644568" y="4739578"/>
            <a:ext cx="414670" cy="307777"/>
          </a:xfrm>
          <a:prstGeom prst="rect">
            <a:avLst/>
          </a:prstGeom>
          <a:noFill/>
        </p:spPr>
        <p:txBody>
          <a:bodyPr wrap="square" rtlCol="0">
            <a:spAutoFit/>
          </a:bodyPr>
          <a:lstStyle/>
          <a:p>
            <a:r>
              <a:rPr lang="fr-FR" dirty="0">
                <a:solidFill>
                  <a:schemeClr val="tx1"/>
                </a:solidFill>
              </a:rPr>
              <a:t>36</a:t>
            </a:r>
          </a:p>
        </p:txBody>
      </p:sp>
    </p:spTree>
    <p:extLst>
      <p:ext uri="{BB962C8B-B14F-4D97-AF65-F5344CB8AC3E}">
        <p14:creationId xmlns:p14="http://schemas.microsoft.com/office/powerpoint/2010/main" val="1030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13;p50">
            <a:extLst>
              <a:ext uri="{FF2B5EF4-FFF2-40B4-BE49-F238E27FC236}">
                <a16:creationId xmlns:a16="http://schemas.microsoft.com/office/drawing/2014/main" id="{46AC336C-5751-4CAB-A3B3-21EB11A78200}"/>
              </a:ext>
            </a:extLst>
          </p:cNvPr>
          <p:cNvSpPr txBox="1">
            <a:spLocks/>
          </p:cNvSpPr>
          <p:nvPr/>
        </p:nvSpPr>
        <p:spPr>
          <a:xfrm>
            <a:off x="266700" y="139700"/>
            <a:ext cx="3911599" cy="5968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333A56"/>
                </a:solidFill>
                <a:effectLst/>
                <a:uLnTx/>
                <a:uFillTx/>
                <a:latin typeface="Tenor Sans"/>
                <a:cs typeface="Arial"/>
                <a:sym typeface="Arial"/>
              </a:rPr>
              <a:t>Site</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a:cs typeface="Arial"/>
                <a:sym typeface="Tenor Sans"/>
              </a:rPr>
              <a:t>Web</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panose="020B0604020202020204" charset="0"/>
                <a:cs typeface="Arial"/>
                <a:sym typeface="Arial"/>
              </a:rPr>
              <a:t>de</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a:cs typeface="Arial"/>
                <a:sym typeface="Arial"/>
              </a:rPr>
              <a:t>compagnie</a:t>
            </a:r>
          </a:p>
        </p:txBody>
      </p:sp>
      <p:pic>
        <p:nvPicPr>
          <p:cNvPr id="2" name="Picture 1">
            <a:extLst>
              <a:ext uri="{FF2B5EF4-FFF2-40B4-BE49-F238E27FC236}">
                <a16:creationId xmlns:a16="http://schemas.microsoft.com/office/drawing/2014/main" id="{235B228F-AE06-42C4-BFE9-75115263CE65}"/>
              </a:ext>
            </a:extLst>
          </p:cNvPr>
          <p:cNvPicPr>
            <a:picLocks noChangeAspect="1"/>
          </p:cNvPicPr>
          <p:nvPr/>
        </p:nvPicPr>
        <p:blipFill>
          <a:blip r:embed="rId2"/>
          <a:stretch>
            <a:fillRect/>
          </a:stretch>
        </p:blipFill>
        <p:spPr>
          <a:xfrm>
            <a:off x="1079500" y="803507"/>
            <a:ext cx="2983224" cy="3148605"/>
          </a:xfrm>
          <a:prstGeom prst="rect">
            <a:avLst/>
          </a:prstGeom>
        </p:spPr>
      </p:pic>
      <p:pic>
        <p:nvPicPr>
          <p:cNvPr id="4" name="Picture 3">
            <a:extLst>
              <a:ext uri="{FF2B5EF4-FFF2-40B4-BE49-F238E27FC236}">
                <a16:creationId xmlns:a16="http://schemas.microsoft.com/office/drawing/2014/main" id="{7EB894A1-B4EC-4BA2-BA9F-5C87AF8F5DE5}"/>
              </a:ext>
            </a:extLst>
          </p:cNvPr>
          <p:cNvPicPr>
            <a:picLocks noChangeAspect="1"/>
          </p:cNvPicPr>
          <p:nvPr/>
        </p:nvPicPr>
        <p:blipFill>
          <a:blip r:embed="rId3"/>
          <a:stretch>
            <a:fillRect/>
          </a:stretch>
        </p:blipFill>
        <p:spPr>
          <a:xfrm>
            <a:off x="2738236" y="1905000"/>
            <a:ext cx="5631063" cy="2802334"/>
          </a:xfrm>
          <a:prstGeom prst="rect">
            <a:avLst/>
          </a:prstGeom>
        </p:spPr>
      </p:pic>
      <p:sp>
        <p:nvSpPr>
          <p:cNvPr id="3" name="Rectangle 2">
            <a:extLst>
              <a:ext uri="{FF2B5EF4-FFF2-40B4-BE49-F238E27FC236}">
                <a16:creationId xmlns:a16="http://schemas.microsoft.com/office/drawing/2014/main" id="{79709A7E-D886-4BA9-845F-F4948E89E673}"/>
              </a:ext>
            </a:extLst>
          </p:cNvPr>
          <p:cNvSpPr/>
          <p:nvPr/>
        </p:nvSpPr>
        <p:spPr>
          <a:xfrm>
            <a:off x="8633305" y="4707334"/>
            <a:ext cx="383438" cy="307777"/>
          </a:xfrm>
          <a:prstGeom prst="rect">
            <a:avLst/>
          </a:prstGeom>
        </p:spPr>
        <p:txBody>
          <a:bodyPr wrap="none">
            <a:spAutoFit/>
          </a:bodyPr>
          <a:lstStyle/>
          <a:p>
            <a:r>
              <a:rPr lang="fr-FR" dirty="0">
                <a:solidFill>
                  <a:schemeClr val="tx1"/>
                </a:solidFill>
              </a:rPr>
              <a:t>37</a:t>
            </a:r>
          </a:p>
        </p:txBody>
      </p:sp>
    </p:spTree>
    <p:extLst>
      <p:ext uri="{BB962C8B-B14F-4D97-AF65-F5344CB8AC3E}">
        <p14:creationId xmlns:p14="http://schemas.microsoft.com/office/powerpoint/2010/main" val="55101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13;p50">
            <a:extLst>
              <a:ext uri="{FF2B5EF4-FFF2-40B4-BE49-F238E27FC236}">
                <a16:creationId xmlns:a16="http://schemas.microsoft.com/office/drawing/2014/main" id="{46AC336C-5751-4CAB-A3B3-21EB11A78200}"/>
              </a:ext>
            </a:extLst>
          </p:cNvPr>
          <p:cNvSpPr txBox="1">
            <a:spLocks/>
          </p:cNvSpPr>
          <p:nvPr/>
        </p:nvSpPr>
        <p:spPr>
          <a:xfrm>
            <a:off x="266700" y="139700"/>
            <a:ext cx="3911599" cy="5968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333A56"/>
                </a:solidFill>
                <a:effectLst/>
                <a:uLnTx/>
                <a:uFillTx/>
                <a:latin typeface="Tenor Sans"/>
                <a:cs typeface="Arial"/>
                <a:sym typeface="Arial"/>
              </a:rPr>
              <a:t>Site</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a:cs typeface="Arial"/>
                <a:sym typeface="Tenor Sans"/>
              </a:rPr>
              <a:t>Web</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panose="020B0604020202020204" charset="0"/>
                <a:cs typeface="Arial"/>
                <a:sym typeface="Arial"/>
              </a:rPr>
              <a:t>de</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a:cs typeface="Arial"/>
                <a:sym typeface="Arial"/>
              </a:rPr>
              <a:t>compagnie</a:t>
            </a:r>
          </a:p>
        </p:txBody>
      </p:sp>
      <p:pic>
        <p:nvPicPr>
          <p:cNvPr id="9" name="Picture 8">
            <a:extLst>
              <a:ext uri="{FF2B5EF4-FFF2-40B4-BE49-F238E27FC236}">
                <a16:creationId xmlns:a16="http://schemas.microsoft.com/office/drawing/2014/main" id="{D1D4F75D-BB71-4003-B4B2-5BA8950C7527}"/>
              </a:ext>
            </a:extLst>
          </p:cNvPr>
          <p:cNvPicPr>
            <a:picLocks noChangeAspect="1"/>
          </p:cNvPicPr>
          <p:nvPr/>
        </p:nvPicPr>
        <p:blipFill>
          <a:blip r:embed="rId2"/>
          <a:stretch>
            <a:fillRect/>
          </a:stretch>
        </p:blipFill>
        <p:spPr>
          <a:xfrm>
            <a:off x="597576" y="736599"/>
            <a:ext cx="6260424" cy="3037284"/>
          </a:xfrm>
          <a:prstGeom prst="rect">
            <a:avLst/>
          </a:prstGeom>
        </p:spPr>
      </p:pic>
      <p:pic>
        <p:nvPicPr>
          <p:cNvPr id="6" name="Picture 5">
            <a:extLst>
              <a:ext uri="{FF2B5EF4-FFF2-40B4-BE49-F238E27FC236}">
                <a16:creationId xmlns:a16="http://schemas.microsoft.com/office/drawing/2014/main" id="{49D8D666-186D-4834-A7EB-9B8EDE2767C0}"/>
              </a:ext>
            </a:extLst>
          </p:cNvPr>
          <p:cNvPicPr>
            <a:picLocks noChangeAspect="1"/>
          </p:cNvPicPr>
          <p:nvPr/>
        </p:nvPicPr>
        <p:blipFill>
          <a:blip r:embed="rId3"/>
          <a:stretch>
            <a:fillRect/>
          </a:stretch>
        </p:blipFill>
        <p:spPr>
          <a:xfrm>
            <a:off x="3289300" y="1938417"/>
            <a:ext cx="5854700" cy="2890758"/>
          </a:xfrm>
          <a:prstGeom prst="rect">
            <a:avLst/>
          </a:prstGeom>
        </p:spPr>
      </p:pic>
      <p:sp>
        <p:nvSpPr>
          <p:cNvPr id="2" name="Rectangle 1">
            <a:extLst>
              <a:ext uri="{FF2B5EF4-FFF2-40B4-BE49-F238E27FC236}">
                <a16:creationId xmlns:a16="http://schemas.microsoft.com/office/drawing/2014/main" id="{81818A0A-BCB7-47AA-AC23-DD56170AD200}"/>
              </a:ext>
            </a:extLst>
          </p:cNvPr>
          <p:cNvSpPr/>
          <p:nvPr/>
        </p:nvSpPr>
        <p:spPr>
          <a:xfrm>
            <a:off x="8665202" y="4675286"/>
            <a:ext cx="383438" cy="307777"/>
          </a:xfrm>
          <a:prstGeom prst="rect">
            <a:avLst/>
          </a:prstGeom>
        </p:spPr>
        <p:txBody>
          <a:bodyPr wrap="none">
            <a:spAutoFit/>
          </a:bodyPr>
          <a:lstStyle/>
          <a:p>
            <a:r>
              <a:rPr lang="fr-FR" dirty="0">
                <a:solidFill>
                  <a:schemeClr val="tx1"/>
                </a:solidFill>
              </a:rPr>
              <a:t>38</a:t>
            </a:r>
          </a:p>
        </p:txBody>
      </p:sp>
    </p:spTree>
    <p:extLst>
      <p:ext uri="{BB962C8B-B14F-4D97-AF65-F5344CB8AC3E}">
        <p14:creationId xmlns:p14="http://schemas.microsoft.com/office/powerpoint/2010/main" val="6482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13;p50">
            <a:extLst>
              <a:ext uri="{FF2B5EF4-FFF2-40B4-BE49-F238E27FC236}">
                <a16:creationId xmlns:a16="http://schemas.microsoft.com/office/drawing/2014/main" id="{46AC336C-5751-4CAB-A3B3-21EB11A78200}"/>
              </a:ext>
            </a:extLst>
          </p:cNvPr>
          <p:cNvSpPr txBox="1">
            <a:spLocks/>
          </p:cNvSpPr>
          <p:nvPr/>
        </p:nvSpPr>
        <p:spPr>
          <a:xfrm>
            <a:off x="266700" y="139700"/>
            <a:ext cx="3911599" cy="5968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333A56"/>
                </a:solidFill>
                <a:effectLst/>
                <a:uLnTx/>
                <a:uFillTx/>
                <a:latin typeface="Tenor Sans"/>
                <a:cs typeface="Arial"/>
                <a:sym typeface="Arial"/>
              </a:rPr>
              <a:t>Site</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a:cs typeface="Arial"/>
                <a:sym typeface="Tenor Sans"/>
              </a:rPr>
              <a:t>Web</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panose="020B0604020202020204" charset="0"/>
                <a:cs typeface="Arial"/>
                <a:sym typeface="Arial"/>
              </a:rPr>
              <a:t>de</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a:cs typeface="Arial"/>
                <a:sym typeface="Arial"/>
              </a:rPr>
              <a:t>compagnie</a:t>
            </a:r>
          </a:p>
        </p:txBody>
      </p:sp>
      <p:pic>
        <p:nvPicPr>
          <p:cNvPr id="6" name="Picture 5">
            <a:extLst>
              <a:ext uri="{FF2B5EF4-FFF2-40B4-BE49-F238E27FC236}">
                <a16:creationId xmlns:a16="http://schemas.microsoft.com/office/drawing/2014/main" id="{7FB31CE7-AAC8-49AF-86C1-1C4F7158ADC2}"/>
              </a:ext>
            </a:extLst>
          </p:cNvPr>
          <p:cNvPicPr>
            <a:picLocks noChangeAspect="1"/>
          </p:cNvPicPr>
          <p:nvPr/>
        </p:nvPicPr>
        <p:blipFill>
          <a:blip r:embed="rId2"/>
          <a:stretch>
            <a:fillRect/>
          </a:stretch>
        </p:blipFill>
        <p:spPr>
          <a:xfrm>
            <a:off x="122036" y="736599"/>
            <a:ext cx="6405764" cy="3112801"/>
          </a:xfrm>
          <a:prstGeom prst="rect">
            <a:avLst/>
          </a:prstGeom>
        </p:spPr>
      </p:pic>
      <p:pic>
        <p:nvPicPr>
          <p:cNvPr id="8" name="Picture 7">
            <a:extLst>
              <a:ext uri="{FF2B5EF4-FFF2-40B4-BE49-F238E27FC236}">
                <a16:creationId xmlns:a16="http://schemas.microsoft.com/office/drawing/2014/main" id="{EC5B9FA5-B3EB-4160-9316-A5C3A0753609}"/>
              </a:ext>
            </a:extLst>
          </p:cNvPr>
          <p:cNvPicPr>
            <a:picLocks noChangeAspect="1"/>
          </p:cNvPicPr>
          <p:nvPr/>
        </p:nvPicPr>
        <p:blipFill>
          <a:blip r:embed="rId3"/>
          <a:stretch>
            <a:fillRect/>
          </a:stretch>
        </p:blipFill>
        <p:spPr>
          <a:xfrm>
            <a:off x="2847326" y="1868288"/>
            <a:ext cx="5791200" cy="2827735"/>
          </a:xfrm>
          <a:prstGeom prst="rect">
            <a:avLst/>
          </a:prstGeom>
        </p:spPr>
      </p:pic>
      <p:sp>
        <p:nvSpPr>
          <p:cNvPr id="2" name="Rectangle 1">
            <a:extLst>
              <a:ext uri="{FF2B5EF4-FFF2-40B4-BE49-F238E27FC236}">
                <a16:creationId xmlns:a16="http://schemas.microsoft.com/office/drawing/2014/main" id="{2E629197-5029-42B6-9C08-C26EC6206FD7}"/>
              </a:ext>
            </a:extLst>
          </p:cNvPr>
          <p:cNvSpPr/>
          <p:nvPr/>
        </p:nvSpPr>
        <p:spPr>
          <a:xfrm>
            <a:off x="8638526" y="4696023"/>
            <a:ext cx="383438" cy="307777"/>
          </a:xfrm>
          <a:prstGeom prst="rect">
            <a:avLst/>
          </a:prstGeom>
        </p:spPr>
        <p:txBody>
          <a:bodyPr wrap="none">
            <a:spAutoFit/>
          </a:bodyPr>
          <a:lstStyle/>
          <a:p>
            <a:r>
              <a:rPr lang="fr-FR" dirty="0">
                <a:solidFill>
                  <a:schemeClr val="tx1"/>
                </a:solidFill>
              </a:rPr>
              <a:t>39</a:t>
            </a:r>
          </a:p>
        </p:txBody>
      </p:sp>
    </p:spTree>
    <p:extLst>
      <p:ext uri="{BB962C8B-B14F-4D97-AF65-F5344CB8AC3E}">
        <p14:creationId xmlns:p14="http://schemas.microsoft.com/office/powerpoint/2010/main" val="321595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2"/>
          <p:cNvSpPr/>
          <p:nvPr/>
        </p:nvSpPr>
        <p:spPr>
          <a:xfrm rot="10800000">
            <a:off x="720000" y="2338500"/>
            <a:ext cx="2482200" cy="21468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rot="10800000">
            <a:off x="3330899" y="2338500"/>
            <a:ext cx="2482200" cy="21468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p:nvPr/>
        </p:nvSpPr>
        <p:spPr>
          <a:xfrm>
            <a:off x="4134299" y="161407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a:off x="1523400" y="161407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42"/>
          <p:cNvGrpSpPr/>
          <p:nvPr/>
        </p:nvGrpSpPr>
        <p:grpSpPr>
          <a:xfrm>
            <a:off x="1685286" y="1795101"/>
            <a:ext cx="551629" cy="513650"/>
            <a:chOff x="1740250" y="1614875"/>
            <a:chExt cx="381275" cy="355025"/>
          </a:xfrm>
        </p:grpSpPr>
        <p:sp>
          <p:nvSpPr>
            <p:cNvPr id="427" name="Google Shape;427;p42"/>
            <p:cNvSpPr/>
            <p:nvPr/>
          </p:nvSpPr>
          <p:spPr>
            <a:xfrm>
              <a:off x="1848600" y="1706850"/>
              <a:ext cx="265975" cy="263050"/>
            </a:xfrm>
            <a:custGeom>
              <a:avLst/>
              <a:gdLst/>
              <a:ahLst/>
              <a:cxnLst/>
              <a:rect l="l" t="t" r="r" b="b"/>
              <a:pathLst>
                <a:path w="10639" h="10522" extrusionOk="0">
                  <a:moveTo>
                    <a:pt x="3384" y="2202"/>
                  </a:moveTo>
                  <a:cubicBezTo>
                    <a:pt x="4056" y="2202"/>
                    <a:pt x="4543" y="2689"/>
                    <a:pt x="4543" y="3361"/>
                  </a:cubicBezTo>
                  <a:cubicBezTo>
                    <a:pt x="4543" y="3662"/>
                    <a:pt x="4450" y="3848"/>
                    <a:pt x="4358" y="4056"/>
                  </a:cubicBezTo>
                  <a:lnTo>
                    <a:pt x="3570" y="3268"/>
                  </a:lnTo>
                  <a:lnTo>
                    <a:pt x="3292" y="3569"/>
                  </a:lnTo>
                  <a:lnTo>
                    <a:pt x="3964" y="4334"/>
                  </a:lnTo>
                  <a:cubicBezTo>
                    <a:pt x="3871" y="4427"/>
                    <a:pt x="3570" y="4520"/>
                    <a:pt x="3384" y="4520"/>
                  </a:cubicBezTo>
                  <a:cubicBezTo>
                    <a:pt x="2712" y="4520"/>
                    <a:pt x="2226" y="3940"/>
                    <a:pt x="2226" y="3361"/>
                  </a:cubicBezTo>
                  <a:cubicBezTo>
                    <a:pt x="2226" y="2689"/>
                    <a:pt x="2712" y="2202"/>
                    <a:pt x="3384" y="2202"/>
                  </a:cubicBezTo>
                  <a:close/>
                  <a:moveTo>
                    <a:pt x="8413" y="7231"/>
                  </a:moveTo>
                  <a:lnTo>
                    <a:pt x="9850" y="8575"/>
                  </a:lnTo>
                  <a:lnTo>
                    <a:pt x="9178" y="8877"/>
                  </a:lnTo>
                  <a:cubicBezTo>
                    <a:pt x="9085" y="8691"/>
                    <a:pt x="8019" y="7718"/>
                    <a:pt x="7741" y="7417"/>
                  </a:cubicBezTo>
                  <a:lnTo>
                    <a:pt x="8413" y="7231"/>
                  </a:lnTo>
                  <a:close/>
                  <a:moveTo>
                    <a:pt x="7440" y="7718"/>
                  </a:moveTo>
                  <a:lnTo>
                    <a:pt x="8900" y="9155"/>
                  </a:lnTo>
                  <a:lnTo>
                    <a:pt x="8691" y="9734"/>
                  </a:lnTo>
                  <a:lnTo>
                    <a:pt x="7255" y="8390"/>
                  </a:lnTo>
                  <a:lnTo>
                    <a:pt x="7440" y="7718"/>
                  </a:lnTo>
                  <a:close/>
                  <a:moveTo>
                    <a:pt x="3384" y="1"/>
                  </a:moveTo>
                  <a:cubicBezTo>
                    <a:pt x="2620" y="1"/>
                    <a:pt x="1739" y="279"/>
                    <a:pt x="1159" y="765"/>
                  </a:cubicBezTo>
                  <a:lnTo>
                    <a:pt x="1461" y="1159"/>
                  </a:lnTo>
                  <a:cubicBezTo>
                    <a:pt x="2040" y="673"/>
                    <a:pt x="2712" y="371"/>
                    <a:pt x="3384" y="371"/>
                  </a:cubicBezTo>
                  <a:cubicBezTo>
                    <a:pt x="5030" y="371"/>
                    <a:pt x="6374" y="1739"/>
                    <a:pt x="6374" y="3361"/>
                  </a:cubicBezTo>
                  <a:cubicBezTo>
                    <a:pt x="6374" y="4149"/>
                    <a:pt x="6096" y="4821"/>
                    <a:pt x="5609" y="5308"/>
                  </a:cubicBezTo>
                  <a:lnTo>
                    <a:pt x="4636" y="4334"/>
                  </a:lnTo>
                  <a:cubicBezTo>
                    <a:pt x="4844" y="4056"/>
                    <a:pt x="5030" y="3755"/>
                    <a:pt x="5030" y="3361"/>
                  </a:cubicBezTo>
                  <a:cubicBezTo>
                    <a:pt x="5030" y="2503"/>
                    <a:pt x="4265" y="1739"/>
                    <a:pt x="3384" y="1739"/>
                  </a:cubicBezTo>
                  <a:cubicBezTo>
                    <a:pt x="2527" y="1739"/>
                    <a:pt x="1832" y="2503"/>
                    <a:pt x="1832" y="3361"/>
                  </a:cubicBezTo>
                  <a:cubicBezTo>
                    <a:pt x="1832" y="4242"/>
                    <a:pt x="2527" y="4914"/>
                    <a:pt x="3384" y="4914"/>
                  </a:cubicBezTo>
                  <a:cubicBezTo>
                    <a:pt x="3778" y="4914"/>
                    <a:pt x="4056" y="4821"/>
                    <a:pt x="4358" y="4636"/>
                  </a:cubicBezTo>
                  <a:lnTo>
                    <a:pt x="5308" y="5586"/>
                  </a:lnTo>
                  <a:cubicBezTo>
                    <a:pt x="4844" y="6072"/>
                    <a:pt x="4149" y="6374"/>
                    <a:pt x="3384" y="6374"/>
                  </a:cubicBezTo>
                  <a:cubicBezTo>
                    <a:pt x="1739" y="6374"/>
                    <a:pt x="395" y="5006"/>
                    <a:pt x="395" y="3361"/>
                  </a:cubicBezTo>
                  <a:cubicBezTo>
                    <a:pt x="395" y="2596"/>
                    <a:pt x="673" y="1924"/>
                    <a:pt x="1159" y="1345"/>
                  </a:cubicBezTo>
                  <a:lnTo>
                    <a:pt x="881" y="1043"/>
                  </a:lnTo>
                  <a:cubicBezTo>
                    <a:pt x="302" y="1739"/>
                    <a:pt x="1" y="2503"/>
                    <a:pt x="1" y="3361"/>
                  </a:cubicBezTo>
                  <a:cubicBezTo>
                    <a:pt x="1" y="5215"/>
                    <a:pt x="1553" y="6744"/>
                    <a:pt x="3384" y="6744"/>
                  </a:cubicBezTo>
                  <a:cubicBezTo>
                    <a:pt x="4265" y="6744"/>
                    <a:pt x="5030" y="6466"/>
                    <a:pt x="5609" y="5887"/>
                  </a:cubicBezTo>
                  <a:lnTo>
                    <a:pt x="7162" y="7417"/>
                  </a:lnTo>
                  <a:lnTo>
                    <a:pt x="6768" y="8483"/>
                  </a:lnTo>
                  <a:lnTo>
                    <a:pt x="8900" y="10522"/>
                  </a:lnTo>
                  <a:lnTo>
                    <a:pt x="9363" y="9271"/>
                  </a:lnTo>
                  <a:lnTo>
                    <a:pt x="10638" y="8784"/>
                  </a:lnTo>
                  <a:lnTo>
                    <a:pt x="8506" y="6744"/>
                  </a:lnTo>
                  <a:lnTo>
                    <a:pt x="7440" y="7138"/>
                  </a:lnTo>
                  <a:lnTo>
                    <a:pt x="5887" y="5586"/>
                  </a:lnTo>
                  <a:cubicBezTo>
                    <a:pt x="6467" y="5006"/>
                    <a:pt x="6768" y="4242"/>
                    <a:pt x="6768" y="3361"/>
                  </a:cubicBezTo>
                  <a:cubicBezTo>
                    <a:pt x="6768" y="1437"/>
                    <a:pt x="5308" y="1"/>
                    <a:pt x="3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2"/>
            <p:cNvSpPr/>
            <p:nvPr/>
          </p:nvSpPr>
          <p:spPr>
            <a:xfrm>
              <a:off x="2056600" y="1672675"/>
              <a:ext cx="64925" cy="202800"/>
            </a:xfrm>
            <a:custGeom>
              <a:avLst/>
              <a:gdLst/>
              <a:ahLst/>
              <a:cxnLst/>
              <a:rect l="l" t="t" r="r" b="b"/>
              <a:pathLst>
                <a:path w="2597" h="8112" extrusionOk="0">
                  <a:moveTo>
                    <a:pt x="279" y="0"/>
                  </a:moveTo>
                  <a:lnTo>
                    <a:pt x="1" y="301"/>
                  </a:lnTo>
                  <a:cubicBezTo>
                    <a:pt x="1924" y="2410"/>
                    <a:pt x="2202" y="5516"/>
                    <a:pt x="858" y="7926"/>
                  </a:cubicBezTo>
                  <a:lnTo>
                    <a:pt x="1252" y="8111"/>
                  </a:lnTo>
                  <a:cubicBezTo>
                    <a:pt x="2596" y="5609"/>
                    <a:pt x="2411" y="2318"/>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a:off x="1740250" y="1614875"/>
              <a:ext cx="316375" cy="351650"/>
            </a:xfrm>
            <a:custGeom>
              <a:avLst/>
              <a:gdLst/>
              <a:ahLst/>
              <a:cxnLst/>
              <a:rect l="l" t="t" r="r" b="b"/>
              <a:pathLst>
                <a:path w="12655" h="14066" extrusionOk="0">
                  <a:moveTo>
                    <a:pt x="7721" y="0"/>
                  </a:moveTo>
                  <a:cubicBezTo>
                    <a:pt x="5934" y="0"/>
                    <a:pt x="4149" y="678"/>
                    <a:pt x="2805" y="2034"/>
                  </a:cubicBezTo>
                  <a:cubicBezTo>
                    <a:pt x="1" y="4838"/>
                    <a:pt x="1" y="9265"/>
                    <a:pt x="2805" y="11976"/>
                  </a:cubicBezTo>
                  <a:cubicBezTo>
                    <a:pt x="4196" y="13367"/>
                    <a:pt x="5963" y="14065"/>
                    <a:pt x="7720" y="14065"/>
                  </a:cubicBezTo>
                  <a:cubicBezTo>
                    <a:pt x="8890" y="14065"/>
                    <a:pt x="10055" y="13756"/>
                    <a:pt x="11102" y="13135"/>
                  </a:cubicBezTo>
                  <a:lnTo>
                    <a:pt x="10916" y="12834"/>
                  </a:lnTo>
                  <a:cubicBezTo>
                    <a:pt x="9943" y="13320"/>
                    <a:pt x="8877" y="13622"/>
                    <a:pt x="7718" y="13622"/>
                  </a:cubicBezTo>
                  <a:cubicBezTo>
                    <a:pt x="4057" y="13622"/>
                    <a:pt x="1160" y="10725"/>
                    <a:pt x="1160" y="7040"/>
                  </a:cubicBezTo>
                  <a:cubicBezTo>
                    <a:pt x="1160" y="3378"/>
                    <a:pt x="4057" y="389"/>
                    <a:pt x="7718" y="389"/>
                  </a:cubicBezTo>
                  <a:cubicBezTo>
                    <a:pt x="9456" y="389"/>
                    <a:pt x="11102" y="1061"/>
                    <a:pt x="12353" y="2312"/>
                  </a:cubicBezTo>
                  <a:lnTo>
                    <a:pt x="12655" y="2034"/>
                  </a:lnTo>
                  <a:cubicBezTo>
                    <a:pt x="11299" y="678"/>
                    <a:pt x="9509" y="0"/>
                    <a:pt x="7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a:off x="1802825" y="1660500"/>
              <a:ext cx="260750" cy="260750"/>
            </a:xfrm>
            <a:custGeom>
              <a:avLst/>
              <a:gdLst/>
              <a:ahLst/>
              <a:cxnLst/>
              <a:rect l="l" t="t" r="r" b="b"/>
              <a:pathLst>
                <a:path w="10430" h="10430" extrusionOk="0">
                  <a:moveTo>
                    <a:pt x="5215" y="1"/>
                  </a:moveTo>
                  <a:cubicBezTo>
                    <a:pt x="2318" y="1"/>
                    <a:pt x="1" y="2318"/>
                    <a:pt x="1" y="5215"/>
                  </a:cubicBezTo>
                  <a:cubicBezTo>
                    <a:pt x="1" y="8112"/>
                    <a:pt x="2318" y="10429"/>
                    <a:pt x="5215" y="10429"/>
                  </a:cubicBezTo>
                  <a:cubicBezTo>
                    <a:pt x="6467" y="10429"/>
                    <a:pt x="7533" y="10058"/>
                    <a:pt x="8506" y="9271"/>
                  </a:cubicBezTo>
                  <a:lnTo>
                    <a:pt x="8205" y="8900"/>
                  </a:lnTo>
                  <a:cubicBezTo>
                    <a:pt x="7347" y="9664"/>
                    <a:pt x="6281" y="9966"/>
                    <a:pt x="5215" y="9966"/>
                  </a:cubicBezTo>
                  <a:cubicBezTo>
                    <a:pt x="2620" y="9966"/>
                    <a:pt x="488" y="7834"/>
                    <a:pt x="488" y="5215"/>
                  </a:cubicBezTo>
                  <a:cubicBezTo>
                    <a:pt x="488" y="2527"/>
                    <a:pt x="2620" y="395"/>
                    <a:pt x="5215" y="395"/>
                  </a:cubicBezTo>
                  <a:cubicBezTo>
                    <a:pt x="7834" y="395"/>
                    <a:pt x="10036" y="2527"/>
                    <a:pt x="10036" y="5215"/>
                  </a:cubicBezTo>
                  <a:cubicBezTo>
                    <a:pt x="10036" y="6374"/>
                    <a:pt x="9665" y="7440"/>
                    <a:pt x="8993" y="8228"/>
                  </a:cubicBezTo>
                  <a:lnTo>
                    <a:pt x="9271" y="8506"/>
                  </a:lnTo>
                  <a:cubicBezTo>
                    <a:pt x="10036" y="7532"/>
                    <a:pt x="10430" y="6374"/>
                    <a:pt x="10430" y="5215"/>
                  </a:cubicBezTo>
                  <a:cubicBezTo>
                    <a:pt x="10430" y="2318"/>
                    <a:pt x="8112" y="1"/>
                    <a:pt x="5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2"/>
            <p:cNvSpPr/>
            <p:nvPr/>
          </p:nvSpPr>
          <p:spPr>
            <a:xfrm>
              <a:off x="1928550" y="1636750"/>
              <a:ext cx="9300" cy="12200"/>
            </a:xfrm>
            <a:custGeom>
              <a:avLst/>
              <a:gdLst/>
              <a:ahLst/>
              <a:cxnLst/>
              <a:rect l="l" t="t" r="r" b="b"/>
              <a:pathLst>
                <a:path w="372" h="488" extrusionOk="0">
                  <a:moveTo>
                    <a:pt x="1" y="0"/>
                  </a:moveTo>
                  <a:lnTo>
                    <a:pt x="1" y="487"/>
                  </a:lnTo>
                  <a:lnTo>
                    <a:pt x="372" y="487"/>
                  </a:lnTo>
                  <a:lnTo>
                    <a:pt x="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2"/>
            <p:cNvSpPr/>
            <p:nvPr/>
          </p:nvSpPr>
          <p:spPr>
            <a:xfrm>
              <a:off x="1928550" y="1933375"/>
              <a:ext cx="9300" cy="9875"/>
            </a:xfrm>
            <a:custGeom>
              <a:avLst/>
              <a:gdLst/>
              <a:ahLst/>
              <a:cxnLst/>
              <a:rect l="l" t="t" r="r" b="b"/>
              <a:pathLst>
                <a:path w="372" h="395" extrusionOk="0">
                  <a:moveTo>
                    <a:pt x="1" y="1"/>
                  </a:moveTo>
                  <a:lnTo>
                    <a:pt x="1" y="395"/>
                  </a:lnTo>
                  <a:lnTo>
                    <a:pt x="372" y="395"/>
                  </a:lnTo>
                  <a:lnTo>
                    <a:pt x="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2"/>
            <p:cNvSpPr/>
            <p:nvPr/>
          </p:nvSpPr>
          <p:spPr>
            <a:xfrm>
              <a:off x="2075725" y="1786225"/>
              <a:ext cx="9875" cy="9875"/>
            </a:xfrm>
            <a:custGeom>
              <a:avLst/>
              <a:gdLst/>
              <a:ahLst/>
              <a:cxnLst/>
              <a:rect l="l" t="t" r="r" b="b"/>
              <a:pathLst>
                <a:path w="395" h="395" extrusionOk="0">
                  <a:moveTo>
                    <a:pt x="0" y="0"/>
                  </a:moveTo>
                  <a:lnTo>
                    <a:pt x="0" y="394"/>
                  </a:lnTo>
                  <a:lnTo>
                    <a:pt x="394" y="394"/>
                  </a:lnTo>
                  <a:lnTo>
                    <a:pt x="3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1781400" y="1786225"/>
              <a:ext cx="9300" cy="9875"/>
            </a:xfrm>
            <a:custGeom>
              <a:avLst/>
              <a:gdLst/>
              <a:ahLst/>
              <a:cxnLst/>
              <a:rect l="l" t="t" r="r" b="b"/>
              <a:pathLst>
                <a:path w="372" h="395" extrusionOk="0">
                  <a:moveTo>
                    <a:pt x="0" y="0"/>
                  </a:moveTo>
                  <a:lnTo>
                    <a:pt x="0" y="394"/>
                  </a:lnTo>
                  <a:lnTo>
                    <a:pt x="371" y="394"/>
                  </a:lnTo>
                  <a:lnTo>
                    <a:pt x="3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1998675" y="1711475"/>
              <a:ext cx="14500" cy="14525"/>
            </a:xfrm>
            <a:custGeom>
              <a:avLst/>
              <a:gdLst/>
              <a:ahLst/>
              <a:cxnLst/>
              <a:rect l="l" t="t" r="r" b="b"/>
              <a:pathLst>
                <a:path w="580" h="581" extrusionOk="0">
                  <a:moveTo>
                    <a:pt x="278" y="1"/>
                  </a:moveTo>
                  <a:lnTo>
                    <a:pt x="0" y="279"/>
                  </a:lnTo>
                  <a:lnTo>
                    <a:pt x="278" y="580"/>
                  </a:lnTo>
                  <a:lnTo>
                    <a:pt x="579" y="279"/>
                  </a:lnTo>
                  <a:lnTo>
                    <a:pt x="2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2"/>
            <p:cNvSpPr/>
            <p:nvPr/>
          </p:nvSpPr>
          <p:spPr>
            <a:xfrm>
              <a:off x="1853825" y="1856325"/>
              <a:ext cx="14500" cy="14525"/>
            </a:xfrm>
            <a:custGeom>
              <a:avLst/>
              <a:gdLst/>
              <a:ahLst/>
              <a:cxnLst/>
              <a:rect l="l" t="t" r="r" b="b"/>
              <a:pathLst>
                <a:path w="580" h="581" extrusionOk="0">
                  <a:moveTo>
                    <a:pt x="278" y="1"/>
                  </a:moveTo>
                  <a:lnTo>
                    <a:pt x="0" y="279"/>
                  </a:lnTo>
                  <a:lnTo>
                    <a:pt x="278" y="580"/>
                  </a:lnTo>
                  <a:lnTo>
                    <a:pt x="580" y="279"/>
                  </a:lnTo>
                  <a:lnTo>
                    <a:pt x="2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2"/>
            <p:cNvSpPr/>
            <p:nvPr/>
          </p:nvSpPr>
          <p:spPr>
            <a:xfrm>
              <a:off x="1853825" y="1711475"/>
              <a:ext cx="14500" cy="14525"/>
            </a:xfrm>
            <a:custGeom>
              <a:avLst/>
              <a:gdLst/>
              <a:ahLst/>
              <a:cxnLst/>
              <a:rect l="l" t="t" r="r" b="b"/>
              <a:pathLst>
                <a:path w="580" h="581" extrusionOk="0">
                  <a:moveTo>
                    <a:pt x="278" y="1"/>
                  </a:moveTo>
                  <a:lnTo>
                    <a:pt x="0" y="279"/>
                  </a:lnTo>
                  <a:lnTo>
                    <a:pt x="278" y="580"/>
                  </a:lnTo>
                  <a:lnTo>
                    <a:pt x="580" y="279"/>
                  </a:lnTo>
                  <a:lnTo>
                    <a:pt x="2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42"/>
          <p:cNvGrpSpPr/>
          <p:nvPr/>
        </p:nvGrpSpPr>
        <p:grpSpPr>
          <a:xfrm>
            <a:off x="4313384" y="1840676"/>
            <a:ext cx="517231" cy="422502"/>
            <a:chOff x="3263450" y="2146025"/>
            <a:chExt cx="357500" cy="292025"/>
          </a:xfrm>
        </p:grpSpPr>
        <p:sp>
          <p:nvSpPr>
            <p:cNvPr id="439" name="Google Shape;439;p42"/>
            <p:cNvSpPr/>
            <p:nvPr/>
          </p:nvSpPr>
          <p:spPr>
            <a:xfrm>
              <a:off x="3340500" y="2303025"/>
              <a:ext cx="280450" cy="106050"/>
            </a:xfrm>
            <a:custGeom>
              <a:avLst/>
              <a:gdLst/>
              <a:ahLst/>
              <a:cxnLst/>
              <a:rect l="l" t="t" r="r" b="b"/>
              <a:pathLst>
                <a:path w="11218" h="4242" extrusionOk="0">
                  <a:moveTo>
                    <a:pt x="8321" y="487"/>
                  </a:moveTo>
                  <a:lnTo>
                    <a:pt x="9178" y="765"/>
                  </a:lnTo>
                  <a:lnTo>
                    <a:pt x="9271" y="951"/>
                  </a:lnTo>
                  <a:lnTo>
                    <a:pt x="7046" y="1924"/>
                  </a:lnTo>
                  <a:lnTo>
                    <a:pt x="7046" y="1159"/>
                  </a:lnTo>
                  <a:lnTo>
                    <a:pt x="6953" y="1067"/>
                  </a:lnTo>
                  <a:lnTo>
                    <a:pt x="8321" y="487"/>
                  </a:lnTo>
                  <a:close/>
                  <a:moveTo>
                    <a:pt x="8321" y="1"/>
                  </a:moveTo>
                  <a:lnTo>
                    <a:pt x="6583" y="765"/>
                  </a:lnTo>
                  <a:lnTo>
                    <a:pt x="6096" y="186"/>
                  </a:lnTo>
                  <a:lnTo>
                    <a:pt x="1461" y="186"/>
                  </a:lnTo>
                  <a:lnTo>
                    <a:pt x="395" y="858"/>
                  </a:lnTo>
                  <a:lnTo>
                    <a:pt x="1" y="858"/>
                  </a:lnTo>
                  <a:lnTo>
                    <a:pt x="1" y="1252"/>
                  </a:lnTo>
                  <a:lnTo>
                    <a:pt x="209" y="1252"/>
                  </a:lnTo>
                  <a:lnTo>
                    <a:pt x="209" y="2411"/>
                  </a:lnTo>
                  <a:lnTo>
                    <a:pt x="673" y="2411"/>
                  </a:lnTo>
                  <a:lnTo>
                    <a:pt x="673" y="1159"/>
                  </a:lnTo>
                  <a:lnTo>
                    <a:pt x="1554" y="673"/>
                  </a:lnTo>
                  <a:lnTo>
                    <a:pt x="5887" y="673"/>
                  </a:lnTo>
                  <a:lnTo>
                    <a:pt x="6583" y="1345"/>
                  </a:lnTo>
                  <a:lnTo>
                    <a:pt x="6583" y="2225"/>
                  </a:lnTo>
                  <a:lnTo>
                    <a:pt x="4937" y="2225"/>
                  </a:lnTo>
                  <a:lnTo>
                    <a:pt x="4937" y="1345"/>
                  </a:lnTo>
                  <a:lnTo>
                    <a:pt x="4543" y="1345"/>
                  </a:lnTo>
                  <a:lnTo>
                    <a:pt x="4543" y="2225"/>
                  </a:lnTo>
                  <a:lnTo>
                    <a:pt x="2990" y="2225"/>
                  </a:lnTo>
                  <a:lnTo>
                    <a:pt x="2990" y="2596"/>
                  </a:lnTo>
                  <a:lnTo>
                    <a:pt x="6583" y="2596"/>
                  </a:lnTo>
                  <a:lnTo>
                    <a:pt x="9572" y="1345"/>
                  </a:lnTo>
                  <a:lnTo>
                    <a:pt x="10337" y="1646"/>
                  </a:lnTo>
                  <a:lnTo>
                    <a:pt x="10638" y="2109"/>
                  </a:lnTo>
                  <a:lnTo>
                    <a:pt x="8900" y="2897"/>
                  </a:lnTo>
                  <a:lnTo>
                    <a:pt x="8599" y="2318"/>
                  </a:lnTo>
                  <a:lnTo>
                    <a:pt x="8321" y="2503"/>
                  </a:lnTo>
                  <a:lnTo>
                    <a:pt x="8506" y="2990"/>
                  </a:lnTo>
                  <a:lnTo>
                    <a:pt x="6583" y="3848"/>
                  </a:lnTo>
                  <a:lnTo>
                    <a:pt x="6768" y="4242"/>
                  </a:lnTo>
                  <a:lnTo>
                    <a:pt x="11218" y="2318"/>
                  </a:lnTo>
                  <a:lnTo>
                    <a:pt x="10638" y="1252"/>
                  </a:lnTo>
                  <a:lnTo>
                    <a:pt x="9665" y="951"/>
                  </a:lnTo>
                  <a:lnTo>
                    <a:pt x="9479" y="487"/>
                  </a:lnTo>
                  <a:lnTo>
                    <a:pt x="83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3340500" y="2402100"/>
              <a:ext cx="157050" cy="35950"/>
            </a:xfrm>
            <a:custGeom>
              <a:avLst/>
              <a:gdLst/>
              <a:ahLst/>
              <a:cxnLst/>
              <a:rect l="l" t="t" r="r" b="b"/>
              <a:pathLst>
                <a:path w="6282" h="1438" extrusionOk="0">
                  <a:moveTo>
                    <a:pt x="1" y="0"/>
                  </a:moveTo>
                  <a:lnTo>
                    <a:pt x="1" y="371"/>
                  </a:lnTo>
                  <a:lnTo>
                    <a:pt x="395" y="371"/>
                  </a:lnTo>
                  <a:lnTo>
                    <a:pt x="4149" y="1437"/>
                  </a:lnTo>
                  <a:lnTo>
                    <a:pt x="6281" y="464"/>
                  </a:lnTo>
                  <a:lnTo>
                    <a:pt x="6189" y="93"/>
                  </a:lnTo>
                  <a:lnTo>
                    <a:pt x="4056" y="951"/>
                  </a:lnTo>
                  <a:lnTo>
                    <a:pt x="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p:nvPr/>
          </p:nvSpPr>
          <p:spPr>
            <a:xfrm>
              <a:off x="3263450" y="2297800"/>
              <a:ext cx="62600" cy="130400"/>
            </a:xfrm>
            <a:custGeom>
              <a:avLst/>
              <a:gdLst/>
              <a:ahLst/>
              <a:cxnLst/>
              <a:rect l="l" t="t" r="r" b="b"/>
              <a:pathLst>
                <a:path w="2504" h="5216" extrusionOk="0">
                  <a:moveTo>
                    <a:pt x="2017" y="395"/>
                  </a:moveTo>
                  <a:lnTo>
                    <a:pt x="2017" y="4845"/>
                  </a:lnTo>
                  <a:lnTo>
                    <a:pt x="487" y="4845"/>
                  </a:lnTo>
                  <a:lnTo>
                    <a:pt x="487" y="395"/>
                  </a:lnTo>
                  <a:close/>
                  <a:moveTo>
                    <a:pt x="1" y="1"/>
                  </a:moveTo>
                  <a:lnTo>
                    <a:pt x="1" y="5215"/>
                  </a:lnTo>
                  <a:lnTo>
                    <a:pt x="2503" y="5215"/>
                  </a:lnTo>
                  <a:lnTo>
                    <a:pt x="2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2"/>
            <p:cNvSpPr/>
            <p:nvPr/>
          </p:nvSpPr>
          <p:spPr>
            <a:xfrm>
              <a:off x="3396125" y="2146025"/>
              <a:ext cx="130400" cy="130375"/>
            </a:xfrm>
            <a:custGeom>
              <a:avLst/>
              <a:gdLst/>
              <a:ahLst/>
              <a:cxnLst/>
              <a:rect l="l" t="t" r="r" b="b"/>
              <a:pathLst>
                <a:path w="5216" h="5215" extrusionOk="0">
                  <a:moveTo>
                    <a:pt x="2619" y="0"/>
                  </a:moveTo>
                  <a:cubicBezTo>
                    <a:pt x="1159" y="0"/>
                    <a:pt x="1" y="1159"/>
                    <a:pt x="1" y="2596"/>
                  </a:cubicBezTo>
                  <a:cubicBezTo>
                    <a:pt x="1" y="4056"/>
                    <a:pt x="1159" y="5215"/>
                    <a:pt x="2619" y="5215"/>
                  </a:cubicBezTo>
                  <a:cubicBezTo>
                    <a:pt x="4056" y="5215"/>
                    <a:pt x="5215" y="4056"/>
                    <a:pt x="5215" y="2596"/>
                  </a:cubicBezTo>
                  <a:cubicBezTo>
                    <a:pt x="5215" y="2016"/>
                    <a:pt x="5030" y="1437"/>
                    <a:pt x="4636" y="973"/>
                  </a:cubicBezTo>
                  <a:lnTo>
                    <a:pt x="4242" y="1252"/>
                  </a:lnTo>
                  <a:cubicBezTo>
                    <a:pt x="4636" y="1646"/>
                    <a:pt x="4821" y="2132"/>
                    <a:pt x="4821" y="2596"/>
                  </a:cubicBezTo>
                  <a:cubicBezTo>
                    <a:pt x="4821" y="3870"/>
                    <a:pt x="3871" y="4821"/>
                    <a:pt x="2619" y="4821"/>
                  </a:cubicBezTo>
                  <a:cubicBezTo>
                    <a:pt x="1461" y="4821"/>
                    <a:pt x="395" y="3870"/>
                    <a:pt x="395" y="2596"/>
                  </a:cubicBezTo>
                  <a:cubicBezTo>
                    <a:pt x="395" y="1437"/>
                    <a:pt x="1461" y="394"/>
                    <a:pt x="2619" y="394"/>
                  </a:cubicBezTo>
                  <a:cubicBezTo>
                    <a:pt x="3083" y="394"/>
                    <a:pt x="3662" y="580"/>
                    <a:pt x="4056" y="973"/>
                  </a:cubicBezTo>
                  <a:lnTo>
                    <a:pt x="4358" y="580"/>
                  </a:lnTo>
                  <a:cubicBezTo>
                    <a:pt x="3871" y="186"/>
                    <a:pt x="3199"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p:nvPr/>
          </p:nvSpPr>
          <p:spPr>
            <a:xfrm>
              <a:off x="3439575" y="2165125"/>
              <a:ext cx="43475" cy="92150"/>
            </a:xfrm>
            <a:custGeom>
              <a:avLst/>
              <a:gdLst/>
              <a:ahLst/>
              <a:cxnLst/>
              <a:rect l="l" t="t" r="r" b="b"/>
              <a:pathLst>
                <a:path w="1739" h="3686" extrusionOk="0">
                  <a:moveTo>
                    <a:pt x="673" y="789"/>
                  </a:moveTo>
                  <a:lnTo>
                    <a:pt x="673" y="1646"/>
                  </a:lnTo>
                  <a:cubicBezTo>
                    <a:pt x="487" y="1554"/>
                    <a:pt x="395" y="1461"/>
                    <a:pt x="395" y="1252"/>
                  </a:cubicBezTo>
                  <a:lnTo>
                    <a:pt x="395" y="1160"/>
                  </a:lnTo>
                  <a:cubicBezTo>
                    <a:pt x="395" y="974"/>
                    <a:pt x="487" y="882"/>
                    <a:pt x="673" y="789"/>
                  </a:cubicBezTo>
                  <a:close/>
                  <a:moveTo>
                    <a:pt x="1067" y="2040"/>
                  </a:moveTo>
                  <a:cubicBezTo>
                    <a:pt x="1252" y="2133"/>
                    <a:pt x="1345" y="2226"/>
                    <a:pt x="1345" y="2411"/>
                  </a:cubicBezTo>
                  <a:lnTo>
                    <a:pt x="1345" y="2527"/>
                  </a:lnTo>
                  <a:cubicBezTo>
                    <a:pt x="1345" y="2712"/>
                    <a:pt x="1252" y="2805"/>
                    <a:pt x="1067" y="2898"/>
                  </a:cubicBezTo>
                  <a:lnTo>
                    <a:pt x="1067" y="2040"/>
                  </a:lnTo>
                  <a:close/>
                  <a:moveTo>
                    <a:pt x="673" y="1"/>
                  </a:moveTo>
                  <a:lnTo>
                    <a:pt x="673" y="302"/>
                  </a:lnTo>
                  <a:cubicBezTo>
                    <a:pt x="302" y="395"/>
                    <a:pt x="1" y="789"/>
                    <a:pt x="1" y="1160"/>
                  </a:cubicBezTo>
                  <a:lnTo>
                    <a:pt x="1" y="1252"/>
                  </a:lnTo>
                  <a:cubicBezTo>
                    <a:pt x="1" y="1646"/>
                    <a:pt x="302" y="2040"/>
                    <a:pt x="673" y="2040"/>
                  </a:cubicBezTo>
                  <a:lnTo>
                    <a:pt x="673" y="2898"/>
                  </a:lnTo>
                  <a:cubicBezTo>
                    <a:pt x="487" y="2805"/>
                    <a:pt x="395" y="2712"/>
                    <a:pt x="395" y="2527"/>
                  </a:cubicBezTo>
                  <a:lnTo>
                    <a:pt x="1" y="2527"/>
                  </a:lnTo>
                  <a:cubicBezTo>
                    <a:pt x="1" y="2898"/>
                    <a:pt x="302" y="3292"/>
                    <a:pt x="673" y="3384"/>
                  </a:cubicBezTo>
                  <a:lnTo>
                    <a:pt x="673" y="3686"/>
                  </a:lnTo>
                  <a:lnTo>
                    <a:pt x="1067" y="3686"/>
                  </a:lnTo>
                  <a:lnTo>
                    <a:pt x="1067" y="3384"/>
                  </a:lnTo>
                  <a:cubicBezTo>
                    <a:pt x="1461" y="3292"/>
                    <a:pt x="1739" y="2898"/>
                    <a:pt x="1739" y="2527"/>
                  </a:cubicBezTo>
                  <a:lnTo>
                    <a:pt x="1739" y="2411"/>
                  </a:lnTo>
                  <a:cubicBezTo>
                    <a:pt x="1739" y="2040"/>
                    <a:pt x="1461" y="1646"/>
                    <a:pt x="1067" y="1646"/>
                  </a:cubicBezTo>
                  <a:lnTo>
                    <a:pt x="1067" y="789"/>
                  </a:lnTo>
                  <a:cubicBezTo>
                    <a:pt x="1252" y="882"/>
                    <a:pt x="1345" y="974"/>
                    <a:pt x="1345" y="1160"/>
                  </a:cubicBezTo>
                  <a:lnTo>
                    <a:pt x="1739" y="1160"/>
                  </a:lnTo>
                  <a:cubicBezTo>
                    <a:pt x="1739" y="789"/>
                    <a:pt x="1461" y="395"/>
                    <a:pt x="1067" y="302"/>
                  </a:cubicBezTo>
                  <a:lnTo>
                    <a:pt x="10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p:nvPr/>
          </p:nvSpPr>
          <p:spPr>
            <a:xfrm>
              <a:off x="3290100" y="2326775"/>
              <a:ext cx="9300" cy="72450"/>
            </a:xfrm>
            <a:custGeom>
              <a:avLst/>
              <a:gdLst/>
              <a:ahLst/>
              <a:cxnLst/>
              <a:rect l="l" t="t" r="r" b="b"/>
              <a:pathLst>
                <a:path w="372" h="2898" extrusionOk="0">
                  <a:moveTo>
                    <a:pt x="1" y="1"/>
                  </a:moveTo>
                  <a:lnTo>
                    <a:pt x="1" y="395"/>
                  </a:lnTo>
                  <a:lnTo>
                    <a:pt x="371" y="395"/>
                  </a:lnTo>
                  <a:lnTo>
                    <a:pt x="371" y="1"/>
                  </a:lnTo>
                  <a:close/>
                  <a:moveTo>
                    <a:pt x="1" y="1275"/>
                  </a:moveTo>
                  <a:lnTo>
                    <a:pt x="1" y="1646"/>
                  </a:lnTo>
                  <a:lnTo>
                    <a:pt x="371" y="1646"/>
                  </a:lnTo>
                  <a:lnTo>
                    <a:pt x="371" y="1275"/>
                  </a:lnTo>
                  <a:close/>
                  <a:moveTo>
                    <a:pt x="1" y="2527"/>
                  </a:moveTo>
                  <a:lnTo>
                    <a:pt x="1" y="2898"/>
                  </a:lnTo>
                  <a:lnTo>
                    <a:pt x="371" y="2898"/>
                  </a:lnTo>
                  <a:lnTo>
                    <a:pt x="371" y="25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2"/>
          <p:cNvSpPr/>
          <p:nvPr/>
        </p:nvSpPr>
        <p:spPr>
          <a:xfrm>
            <a:off x="578100" y="2205964"/>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txBox="1">
            <a:spLocks noGrp="1"/>
          </p:cNvSpPr>
          <p:nvPr>
            <p:ph type="title"/>
          </p:nvPr>
        </p:nvSpPr>
        <p:spPr>
          <a:xfrm>
            <a:off x="913050" y="2735250"/>
            <a:ext cx="20961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t>
            </a:r>
            <a:r>
              <a:rPr lang="fr-FR" dirty="0"/>
              <a:t>fficacité</a:t>
            </a:r>
            <a:endParaRPr dirty="0"/>
          </a:p>
        </p:txBody>
      </p:sp>
      <p:sp>
        <p:nvSpPr>
          <p:cNvPr id="457" name="Google Shape;457;p42"/>
          <p:cNvSpPr txBox="1">
            <a:spLocks noGrp="1"/>
          </p:cNvSpPr>
          <p:nvPr>
            <p:ph type="subTitle" idx="1"/>
          </p:nvPr>
        </p:nvSpPr>
        <p:spPr>
          <a:xfrm>
            <a:off x="913050" y="3176400"/>
            <a:ext cx="2096100" cy="8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Elle </a:t>
            </a:r>
            <a:r>
              <a:rPr lang="fr-FR" dirty="0"/>
              <a:t>cherche</a:t>
            </a:r>
            <a:r>
              <a:rPr lang="en-US" dirty="0"/>
              <a:t> la performance.</a:t>
            </a:r>
            <a:endParaRPr dirty="0"/>
          </a:p>
        </p:txBody>
      </p:sp>
      <p:sp>
        <p:nvSpPr>
          <p:cNvPr id="458" name="Google Shape;458;p42"/>
          <p:cNvSpPr txBox="1">
            <a:spLocks noGrp="1"/>
          </p:cNvSpPr>
          <p:nvPr>
            <p:ph type="title" idx="2"/>
          </p:nvPr>
        </p:nvSpPr>
        <p:spPr>
          <a:xfrm>
            <a:off x="3523949" y="2735250"/>
            <a:ext cx="20961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Optimisation</a:t>
            </a:r>
            <a:endParaRPr sz="2400" dirty="0"/>
          </a:p>
        </p:txBody>
      </p:sp>
      <p:sp>
        <p:nvSpPr>
          <p:cNvPr id="459" name="Google Shape;459;p42"/>
          <p:cNvSpPr txBox="1">
            <a:spLocks noGrp="1"/>
          </p:cNvSpPr>
          <p:nvPr>
            <p:ph type="subTitle" idx="3"/>
          </p:nvPr>
        </p:nvSpPr>
        <p:spPr>
          <a:xfrm>
            <a:off x="3523949" y="3176400"/>
            <a:ext cx="2096100" cy="8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Elle cherche l’optimisation.</a:t>
            </a:r>
            <a:endParaRPr dirty="0"/>
          </a:p>
        </p:txBody>
      </p:sp>
      <p:sp>
        <p:nvSpPr>
          <p:cNvPr id="462" name="Google Shape;462;p42"/>
          <p:cNvSpPr txBox="1">
            <a:spLocks noGrp="1"/>
          </p:cNvSpPr>
          <p:nvPr>
            <p:ph type="title" idx="6"/>
          </p:nvPr>
        </p:nvSpPr>
        <p:spPr>
          <a:xfrm>
            <a:off x="720000" y="540000"/>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L’INDUSTRIE MINIERE</a:t>
            </a:r>
            <a:endParaRPr dirty="0"/>
          </a:p>
        </p:txBody>
      </p:sp>
      <p:sp>
        <p:nvSpPr>
          <p:cNvPr id="49" name="Google Shape;422;p42">
            <a:extLst>
              <a:ext uri="{FF2B5EF4-FFF2-40B4-BE49-F238E27FC236}">
                <a16:creationId xmlns:a16="http://schemas.microsoft.com/office/drawing/2014/main" id="{212FFC40-1A93-475E-9A23-75DB2D631A1C}"/>
              </a:ext>
            </a:extLst>
          </p:cNvPr>
          <p:cNvSpPr/>
          <p:nvPr/>
        </p:nvSpPr>
        <p:spPr>
          <a:xfrm rot="10800000">
            <a:off x="5941800" y="2338500"/>
            <a:ext cx="2482200" cy="21468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424;p42">
            <a:extLst>
              <a:ext uri="{FF2B5EF4-FFF2-40B4-BE49-F238E27FC236}">
                <a16:creationId xmlns:a16="http://schemas.microsoft.com/office/drawing/2014/main" id="{F9FBC387-8F24-44E4-801C-8204E0BECCEF}"/>
              </a:ext>
            </a:extLst>
          </p:cNvPr>
          <p:cNvSpPr/>
          <p:nvPr/>
        </p:nvSpPr>
        <p:spPr>
          <a:xfrm>
            <a:off x="6745198" y="161407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455;p42">
            <a:extLst>
              <a:ext uri="{FF2B5EF4-FFF2-40B4-BE49-F238E27FC236}">
                <a16:creationId xmlns:a16="http://schemas.microsoft.com/office/drawing/2014/main" id="{DB025019-3FAF-449B-A727-1D038CB2F920}"/>
              </a:ext>
            </a:extLst>
          </p:cNvPr>
          <p:cNvSpPr/>
          <p:nvPr/>
        </p:nvSpPr>
        <p:spPr>
          <a:xfrm>
            <a:off x="7884875" y="3980700"/>
            <a:ext cx="422400" cy="422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460;p42">
            <a:extLst>
              <a:ext uri="{FF2B5EF4-FFF2-40B4-BE49-F238E27FC236}">
                <a16:creationId xmlns:a16="http://schemas.microsoft.com/office/drawing/2014/main" id="{3A3727FB-8472-4270-9FE1-394E5E62732B}"/>
              </a:ext>
            </a:extLst>
          </p:cNvPr>
          <p:cNvSpPr txBox="1">
            <a:spLocks noGrp="1"/>
          </p:cNvSpPr>
          <p:nvPr>
            <p:ph type="title" idx="4"/>
          </p:nvPr>
        </p:nvSpPr>
        <p:spPr>
          <a:xfrm>
            <a:off x="5961534" y="2757520"/>
            <a:ext cx="2482201" cy="8041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a:t>
            </a:r>
            <a:r>
              <a:rPr lang="fr-FR" dirty="0"/>
              <a:t>é</a:t>
            </a:r>
            <a:r>
              <a:rPr lang="en-US" dirty="0"/>
              <a:t>duire  l’impact Environmental</a:t>
            </a:r>
            <a:endParaRPr dirty="0"/>
          </a:p>
        </p:txBody>
      </p:sp>
      <p:grpSp>
        <p:nvGrpSpPr>
          <p:cNvPr id="53" name="Google Shape;526;p45">
            <a:extLst>
              <a:ext uri="{FF2B5EF4-FFF2-40B4-BE49-F238E27FC236}">
                <a16:creationId xmlns:a16="http://schemas.microsoft.com/office/drawing/2014/main" id="{9A4910A2-5619-45CC-AA52-DEC20900273A}"/>
              </a:ext>
            </a:extLst>
          </p:cNvPr>
          <p:cNvGrpSpPr/>
          <p:nvPr/>
        </p:nvGrpSpPr>
        <p:grpSpPr>
          <a:xfrm>
            <a:off x="7081991" y="1768728"/>
            <a:ext cx="241285" cy="514489"/>
            <a:chOff x="5508150" y="2146025"/>
            <a:chExt cx="166300" cy="354600"/>
          </a:xfrm>
        </p:grpSpPr>
        <p:sp>
          <p:nvSpPr>
            <p:cNvPr id="54" name="Google Shape;527;p45">
              <a:extLst>
                <a:ext uri="{FF2B5EF4-FFF2-40B4-BE49-F238E27FC236}">
                  <a16:creationId xmlns:a16="http://schemas.microsoft.com/office/drawing/2014/main" id="{AE2C06CF-1D76-4E37-BB66-64C44FCA0F9D}"/>
                </a:ext>
              </a:extLst>
            </p:cNvPr>
            <p:cNvSpPr/>
            <p:nvPr/>
          </p:nvSpPr>
          <p:spPr>
            <a:xfrm>
              <a:off x="5570725" y="2165125"/>
              <a:ext cx="43475" cy="92150"/>
            </a:xfrm>
            <a:custGeom>
              <a:avLst/>
              <a:gdLst/>
              <a:ahLst/>
              <a:cxnLst/>
              <a:rect l="l" t="t" r="r" b="b"/>
              <a:pathLst>
                <a:path w="1739" h="3686" extrusionOk="0">
                  <a:moveTo>
                    <a:pt x="672" y="789"/>
                  </a:moveTo>
                  <a:lnTo>
                    <a:pt x="672" y="1646"/>
                  </a:lnTo>
                  <a:cubicBezTo>
                    <a:pt x="487" y="1554"/>
                    <a:pt x="394" y="1461"/>
                    <a:pt x="394" y="1252"/>
                  </a:cubicBezTo>
                  <a:lnTo>
                    <a:pt x="394" y="1160"/>
                  </a:lnTo>
                  <a:cubicBezTo>
                    <a:pt x="394" y="974"/>
                    <a:pt x="487" y="882"/>
                    <a:pt x="672" y="789"/>
                  </a:cubicBezTo>
                  <a:close/>
                  <a:moveTo>
                    <a:pt x="1066" y="2040"/>
                  </a:moveTo>
                  <a:cubicBezTo>
                    <a:pt x="1159" y="2133"/>
                    <a:pt x="1252" y="2226"/>
                    <a:pt x="1252" y="2411"/>
                  </a:cubicBezTo>
                  <a:lnTo>
                    <a:pt x="1252" y="2527"/>
                  </a:lnTo>
                  <a:cubicBezTo>
                    <a:pt x="1252" y="2712"/>
                    <a:pt x="1159" y="2805"/>
                    <a:pt x="1066" y="2898"/>
                  </a:cubicBezTo>
                  <a:lnTo>
                    <a:pt x="1066" y="2040"/>
                  </a:lnTo>
                  <a:close/>
                  <a:moveTo>
                    <a:pt x="672" y="1"/>
                  </a:moveTo>
                  <a:lnTo>
                    <a:pt x="672" y="302"/>
                  </a:lnTo>
                  <a:cubicBezTo>
                    <a:pt x="302" y="395"/>
                    <a:pt x="0" y="789"/>
                    <a:pt x="0" y="1160"/>
                  </a:cubicBezTo>
                  <a:lnTo>
                    <a:pt x="0" y="1252"/>
                  </a:lnTo>
                  <a:cubicBezTo>
                    <a:pt x="0" y="1646"/>
                    <a:pt x="302" y="2040"/>
                    <a:pt x="672" y="2040"/>
                  </a:cubicBezTo>
                  <a:lnTo>
                    <a:pt x="672" y="2898"/>
                  </a:lnTo>
                  <a:cubicBezTo>
                    <a:pt x="487" y="2805"/>
                    <a:pt x="394" y="2712"/>
                    <a:pt x="394" y="2527"/>
                  </a:cubicBezTo>
                  <a:lnTo>
                    <a:pt x="0" y="2527"/>
                  </a:lnTo>
                  <a:cubicBezTo>
                    <a:pt x="0" y="2898"/>
                    <a:pt x="302" y="3292"/>
                    <a:pt x="672" y="3384"/>
                  </a:cubicBezTo>
                  <a:lnTo>
                    <a:pt x="672" y="3686"/>
                  </a:lnTo>
                  <a:lnTo>
                    <a:pt x="1066" y="3686"/>
                  </a:lnTo>
                  <a:lnTo>
                    <a:pt x="1066" y="3384"/>
                  </a:lnTo>
                  <a:cubicBezTo>
                    <a:pt x="1460" y="3292"/>
                    <a:pt x="1739" y="2898"/>
                    <a:pt x="1739" y="2527"/>
                  </a:cubicBezTo>
                  <a:lnTo>
                    <a:pt x="1739" y="2411"/>
                  </a:lnTo>
                  <a:cubicBezTo>
                    <a:pt x="1739" y="2040"/>
                    <a:pt x="1460" y="1646"/>
                    <a:pt x="1066" y="1646"/>
                  </a:cubicBezTo>
                  <a:lnTo>
                    <a:pt x="1066" y="789"/>
                  </a:lnTo>
                  <a:cubicBezTo>
                    <a:pt x="1159" y="882"/>
                    <a:pt x="1252" y="974"/>
                    <a:pt x="1252" y="1160"/>
                  </a:cubicBezTo>
                  <a:lnTo>
                    <a:pt x="1739" y="1160"/>
                  </a:lnTo>
                  <a:cubicBezTo>
                    <a:pt x="1739" y="789"/>
                    <a:pt x="1460" y="395"/>
                    <a:pt x="1066" y="302"/>
                  </a:cubicBezTo>
                  <a:lnTo>
                    <a:pt x="10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8;p45">
              <a:extLst>
                <a:ext uri="{FF2B5EF4-FFF2-40B4-BE49-F238E27FC236}">
                  <a16:creationId xmlns:a16="http://schemas.microsoft.com/office/drawing/2014/main" id="{3B8310F5-0904-4696-9A3A-4599C3473660}"/>
                </a:ext>
              </a:extLst>
            </p:cNvPr>
            <p:cNvSpPr/>
            <p:nvPr/>
          </p:nvSpPr>
          <p:spPr>
            <a:xfrm>
              <a:off x="5508150" y="2146025"/>
              <a:ext cx="166300" cy="354600"/>
            </a:xfrm>
            <a:custGeom>
              <a:avLst/>
              <a:gdLst/>
              <a:ahLst/>
              <a:cxnLst/>
              <a:rect l="l" t="t" r="r" b="b"/>
              <a:pathLst>
                <a:path w="6652" h="14184" extrusionOk="0">
                  <a:moveTo>
                    <a:pt x="5837" y="5575"/>
                  </a:moveTo>
                  <a:cubicBezTo>
                    <a:pt x="5955" y="5575"/>
                    <a:pt x="6073" y="5586"/>
                    <a:pt x="6188" y="5608"/>
                  </a:cubicBezTo>
                  <a:cubicBezTo>
                    <a:pt x="6188" y="6609"/>
                    <a:pt x="5122" y="7630"/>
                    <a:pt x="4013" y="7630"/>
                  </a:cubicBezTo>
                  <a:cubicBezTo>
                    <a:pt x="3965" y="7630"/>
                    <a:pt x="3918" y="7628"/>
                    <a:pt x="3871" y="7625"/>
                  </a:cubicBezTo>
                  <a:lnTo>
                    <a:pt x="5122" y="6767"/>
                  </a:lnTo>
                  <a:lnTo>
                    <a:pt x="4821" y="6373"/>
                  </a:lnTo>
                  <a:lnTo>
                    <a:pt x="3662" y="7347"/>
                  </a:lnTo>
                  <a:cubicBezTo>
                    <a:pt x="3848" y="6313"/>
                    <a:pt x="4863" y="5575"/>
                    <a:pt x="5837" y="5575"/>
                  </a:cubicBezTo>
                  <a:close/>
                  <a:moveTo>
                    <a:pt x="928" y="5575"/>
                  </a:moveTo>
                  <a:cubicBezTo>
                    <a:pt x="1887" y="5575"/>
                    <a:pt x="2835" y="6313"/>
                    <a:pt x="3083" y="7347"/>
                  </a:cubicBezTo>
                  <a:lnTo>
                    <a:pt x="1924" y="6373"/>
                  </a:lnTo>
                  <a:lnTo>
                    <a:pt x="1646" y="6767"/>
                  </a:lnTo>
                  <a:lnTo>
                    <a:pt x="2805" y="7625"/>
                  </a:lnTo>
                  <a:cubicBezTo>
                    <a:pt x="2752" y="7629"/>
                    <a:pt x="2700" y="7631"/>
                    <a:pt x="2648" y="7631"/>
                  </a:cubicBezTo>
                  <a:cubicBezTo>
                    <a:pt x="1552" y="7631"/>
                    <a:pt x="580" y="6715"/>
                    <a:pt x="580" y="5608"/>
                  </a:cubicBezTo>
                  <a:cubicBezTo>
                    <a:pt x="695" y="5586"/>
                    <a:pt x="812" y="5575"/>
                    <a:pt x="928" y="5575"/>
                  </a:cubicBezTo>
                  <a:close/>
                  <a:moveTo>
                    <a:pt x="6281" y="8969"/>
                  </a:moveTo>
                  <a:lnTo>
                    <a:pt x="6281" y="10522"/>
                  </a:lnTo>
                  <a:lnTo>
                    <a:pt x="487" y="10522"/>
                  </a:lnTo>
                  <a:lnTo>
                    <a:pt x="487" y="8969"/>
                  </a:lnTo>
                  <a:close/>
                  <a:moveTo>
                    <a:pt x="3384" y="0"/>
                  </a:moveTo>
                  <a:cubicBezTo>
                    <a:pt x="1924" y="0"/>
                    <a:pt x="765" y="1159"/>
                    <a:pt x="765" y="2596"/>
                  </a:cubicBezTo>
                  <a:cubicBezTo>
                    <a:pt x="765" y="3963"/>
                    <a:pt x="1831" y="5122"/>
                    <a:pt x="3175" y="5215"/>
                  </a:cubicBezTo>
                  <a:lnTo>
                    <a:pt x="3175" y="6466"/>
                  </a:lnTo>
                  <a:cubicBezTo>
                    <a:pt x="2635" y="5609"/>
                    <a:pt x="1721" y="5127"/>
                    <a:pt x="877" y="5127"/>
                  </a:cubicBezTo>
                  <a:cubicBezTo>
                    <a:pt x="671" y="5127"/>
                    <a:pt x="470" y="5155"/>
                    <a:pt x="279" y="5215"/>
                  </a:cubicBezTo>
                  <a:lnTo>
                    <a:pt x="93" y="5307"/>
                  </a:lnTo>
                  <a:lnTo>
                    <a:pt x="93" y="5400"/>
                  </a:lnTo>
                  <a:cubicBezTo>
                    <a:pt x="93" y="6188"/>
                    <a:pt x="487" y="6953"/>
                    <a:pt x="1159" y="7532"/>
                  </a:cubicBezTo>
                  <a:cubicBezTo>
                    <a:pt x="1612" y="7840"/>
                    <a:pt x="2122" y="8077"/>
                    <a:pt x="2689" y="8077"/>
                  </a:cubicBezTo>
                  <a:cubicBezTo>
                    <a:pt x="2847" y="8077"/>
                    <a:pt x="3009" y="8059"/>
                    <a:pt x="3175" y="8019"/>
                  </a:cubicBezTo>
                  <a:lnTo>
                    <a:pt x="3175" y="8598"/>
                  </a:lnTo>
                  <a:lnTo>
                    <a:pt x="0" y="8598"/>
                  </a:lnTo>
                  <a:lnTo>
                    <a:pt x="0" y="10916"/>
                  </a:lnTo>
                  <a:lnTo>
                    <a:pt x="394" y="10916"/>
                  </a:lnTo>
                  <a:lnTo>
                    <a:pt x="487" y="12260"/>
                  </a:lnTo>
                  <a:lnTo>
                    <a:pt x="858" y="12260"/>
                  </a:lnTo>
                  <a:lnTo>
                    <a:pt x="765" y="10916"/>
                  </a:lnTo>
                  <a:lnTo>
                    <a:pt x="5887" y="10916"/>
                  </a:lnTo>
                  <a:lnTo>
                    <a:pt x="5702" y="13812"/>
                  </a:lnTo>
                  <a:lnTo>
                    <a:pt x="1067" y="13812"/>
                  </a:lnTo>
                  <a:lnTo>
                    <a:pt x="974" y="12654"/>
                  </a:lnTo>
                  <a:lnTo>
                    <a:pt x="487" y="12654"/>
                  </a:lnTo>
                  <a:lnTo>
                    <a:pt x="673" y="14183"/>
                  </a:lnTo>
                  <a:lnTo>
                    <a:pt x="6072" y="14183"/>
                  </a:lnTo>
                  <a:lnTo>
                    <a:pt x="6374" y="10916"/>
                  </a:lnTo>
                  <a:lnTo>
                    <a:pt x="6652" y="10916"/>
                  </a:lnTo>
                  <a:lnTo>
                    <a:pt x="6652" y="8598"/>
                  </a:lnTo>
                  <a:lnTo>
                    <a:pt x="3569" y="8598"/>
                  </a:lnTo>
                  <a:lnTo>
                    <a:pt x="3569" y="8019"/>
                  </a:lnTo>
                  <a:cubicBezTo>
                    <a:pt x="3716" y="8059"/>
                    <a:pt x="3868" y="8077"/>
                    <a:pt x="4022" y="8077"/>
                  </a:cubicBezTo>
                  <a:cubicBezTo>
                    <a:pt x="4575" y="8077"/>
                    <a:pt x="5156" y="7840"/>
                    <a:pt x="5609" y="7532"/>
                  </a:cubicBezTo>
                  <a:cubicBezTo>
                    <a:pt x="6281" y="6953"/>
                    <a:pt x="6652" y="6188"/>
                    <a:pt x="6559" y="5400"/>
                  </a:cubicBezTo>
                  <a:lnTo>
                    <a:pt x="6559" y="5307"/>
                  </a:lnTo>
                  <a:lnTo>
                    <a:pt x="6466" y="5215"/>
                  </a:lnTo>
                  <a:cubicBezTo>
                    <a:pt x="6257" y="5155"/>
                    <a:pt x="6044" y="5127"/>
                    <a:pt x="5832" y="5127"/>
                  </a:cubicBezTo>
                  <a:cubicBezTo>
                    <a:pt x="4964" y="5127"/>
                    <a:pt x="4110" y="5609"/>
                    <a:pt x="3569" y="6466"/>
                  </a:cubicBezTo>
                  <a:lnTo>
                    <a:pt x="3569" y="5215"/>
                  </a:lnTo>
                  <a:cubicBezTo>
                    <a:pt x="4914" y="5122"/>
                    <a:pt x="5980" y="3963"/>
                    <a:pt x="5980" y="2596"/>
                  </a:cubicBezTo>
                  <a:cubicBezTo>
                    <a:pt x="5980" y="1924"/>
                    <a:pt x="5702" y="1344"/>
                    <a:pt x="5308" y="858"/>
                  </a:cubicBezTo>
                  <a:lnTo>
                    <a:pt x="5029" y="1159"/>
                  </a:lnTo>
                  <a:cubicBezTo>
                    <a:pt x="5308" y="1553"/>
                    <a:pt x="5493" y="2016"/>
                    <a:pt x="5493" y="2596"/>
                  </a:cubicBezTo>
                  <a:cubicBezTo>
                    <a:pt x="5493" y="3754"/>
                    <a:pt x="4636" y="4635"/>
                    <a:pt x="3569" y="4728"/>
                  </a:cubicBezTo>
                  <a:lnTo>
                    <a:pt x="3175" y="4728"/>
                  </a:lnTo>
                  <a:cubicBezTo>
                    <a:pt x="2017" y="4635"/>
                    <a:pt x="1159" y="3754"/>
                    <a:pt x="1159" y="2596"/>
                  </a:cubicBezTo>
                  <a:cubicBezTo>
                    <a:pt x="1159" y="1344"/>
                    <a:pt x="2133" y="394"/>
                    <a:pt x="3384" y="394"/>
                  </a:cubicBezTo>
                  <a:cubicBezTo>
                    <a:pt x="3871" y="394"/>
                    <a:pt x="4334" y="580"/>
                    <a:pt x="4728" y="858"/>
                  </a:cubicBezTo>
                  <a:lnTo>
                    <a:pt x="5029" y="580"/>
                  </a:lnTo>
                  <a:cubicBezTo>
                    <a:pt x="4543" y="186"/>
                    <a:pt x="3963"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p45">
              <a:extLst>
                <a:ext uri="{FF2B5EF4-FFF2-40B4-BE49-F238E27FC236}">
                  <a16:creationId xmlns:a16="http://schemas.microsoft.com/office/drawing/2014/main" id="{5256AD8A-6DFF-4A8C-88F4-2FE67623A9D1}"/>
                </a:ext>
              </a:extLst>
            </p:cNvPr>
            <p:cNvSpPr/>
            <p:nvPr/>
          </p:nvSpPr>
          <p:spPr>
            <a:xfrm>
              <a:off x="5549275" y="2203950"/>
              <a:ext cx="12200" cy="9875"/>
            </a:xfrm>
            <a:custGeom>
              <a:avLst/>
              <a:gdLst/>
              <a:ahLst/>
              <a:cxnLst/>
              <a:rect l="l" t="t" r="r" b="b"/>
              <a:pathLst>
                <a:path w="488" h="395" extrusionOk="0">
                  <a:moveTo>
                    <a:pt x="1" y="1"/>
                  </a:moveTo>
                  <a:lnTo>
                    <a:pt x="1" y="395"/>
                  </a:lnTo>
                  <a:lnTo>
                    <a:pt x="488" y="395"/>
                  </a:lnTo>
                  <a:lnTo>
                    <a:pt x="4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p45">
              <a:extLst>
                <a:ext uri="{FF2B5EF4-FFF2-40B4-BE49-F238E27FC236}">
                  <a16:creationId xmlns:a16="http://schemas.microsoft.com/office/drawing/2014/main" id="{9DF5E583-BD73-43FF-A4AB-C91D4CA0E2A7}"/>
                </a:ext>
              </a:extLst>
            </p:cNvPr>
            <p:cNvSpPr/>
            <p:nvPr/>
          </p:nvSpPr>
          <p:spPr>
            <a:xfrm>
              <a:off x="5624025" y="2203950"/>
              <a:ext cx="9875" cy="9875"/>
            </a:xfrm>
            <a:custGeom>
              <a:avLst/>
              <a:gdLst/>
              <a:ahLst/>
              <a:cxnLst/>
              <a:rect l="l" t="t" r="r" b="b"/>
              <a:pathLst>
                <a:path w="395" h="395" extrusionOk="0">
                  <a:moveTo>
                    <a:pt x="1" y="1"/>
                  </a:moveTo>
                  <a:lnTo>
                    <a:pt x="1" y="395"/>
                  </a:lnTo>
                  <a:lnTo>
                    <a:pt x="394" y="395"/>
                  </a:lnTo>
                  <a:lnTo>
                    <a:pt x="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31;p45">
              <a:extLst>
                <a:ext uri="{FF2B5EF4-FFF2-40B4-BE49-F238E27FC236}">
                  <a16:creationId xmlns:a16="http://schemas.microsoft.com/office/drawing/2014/main" id="{81E88565-3618-4250-951A-AD4EDB259CE1}"/>
                </a:ext>
              </a:extLst>
            </p:cNvPr>
            <p:cNvSpPr/>
            <p:nvPr/>
          </p:nvSpPr>
          <p:spPr>
            <a:xfrm>
              <a:off x="5553925" y="2384725"/>
              <a:ext cx="74750" cy="9875"/>
            </a:xfrm>
            <a:custGeom>
              <a:avLst/>
              <a:gdLst/>
              <a:ahLst/>
              <a:cxnLst/>
              <a:rect l="l" t="t" r="r" b="b"/>
              <a:pathLst>
                <a:path w="2990" h="395" extrusionOk="0">
                  <a:moveTo>
                    <a:pt x="0" y="0"/>
                  </a:moveTo>
                  <a:lnTo>
                    <a:pt x="0" y="394"/>
                  </a:lnTo>
                  <a:lnTo>
                    <a:pt x="487" y="394"/>
                  </a:lnTo>
                  <a:lnTo>
                    <a:pt x="487" y="0"/>
                  </a:lnTo>
                  <a:close/>
                  <a:moveTo>
                    <a:pt x="1252" y="0"/>
                  </a:moveTo>
                  <a:lnTo>
                    <a:pt x="1252" y="394"/>
                  </a:lnTo>
                  <a:lnTo>
                    <a:pt x="1738" y="394"/>
                  </a:lnTo>
                  <a:lnTo>
                    <a:pt x="1738" y="0"/>
                  </a:lnTo>
                  <a:close/>
                  <a:moveTo>
                    <a:pt x="2503" y="0"/>
                  </a:moveTo>
                  <a:lnTo>
                    <a:pt x="2503" y="394"/>
                  </a:lnTo>
                  <a:lnTo>
                    <a:pt x="2990" y="394"/>
                  </a:lnTo>
                  <a:lnTo>
                    <a:pt x="29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extBox 40">
            <a:extLst>
              <a:ext uri="{FF2B5EF4-FFF2-40B4-BE49-F238E27FC236}">
                <a16:creationId xmlns:a16="http://schemas.microsoft.com/office/drawing/2014/main" id="{594AA73B-5DB2-4527-A0E0-C2B995A09507}"/>
              </a:ext>
            </a:extLst>
          </p:cNvPr>
          <p:cNvSpPr txBox="1"/>
          <p:nvPr/>
        </p:nvSpPr>
        <p:spPr>
          <a:xfrm>
            <a:off x="8552701" y="4485300"/>
            <a:ext cx="414670" cy="307777"/>
          </a:xfrm>
          <a:prstGeom prst="rect">
            <a:avLst/>
          </a:prstGeom>
          <a:noFill/>
        </p:spPr>
        <p:txBody>
          <a:bodyPr wrap="square" rtlCol="0">
            <a:spAutoFit/>
          </a:bodyPr>
          <a:lstStyle/>
          <a:p>
            <a:r>
              <a:rPr lang="fr-FR" dirty="0">
                <a:solidFill>
                  <a:schemeClr val="tx1"/>
                </a:solidFill>
              </a:rPr>
              <a:t>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13;p50">
            <a:extLst>
              <a:ext uri="{FF2B5EF4-FFF2-40B4-BE49-F238E27FC236}">
                <a16:creationId xmlns:a16="http://schemas.microsoft.com/office/drawing/2014/main" id="{46AC336C-5751-4CAB-A3B3-21EB11A78200}"/>
              </a:ext>
            </a:extLst>
          </p:cNvPr>
          <p:cNvSpPr txBox="1">
            <a:spLocks/>
          </p:cNvSpPr>
          <p:nvPr/>
        </p:nvSpPr>
        <p:spPr>
          <a:xfrm>
            <a:off x="266700" y="139700"/>
            <a:ext cx="3911599" cy="5968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333A56"/>
                </a:solidFill>
                <a:effectLst/>
                <a:uLnTx/>
                <a:uFillTx/>
                <a:latin typeface="Tenor Sans"/>
                <a:cs typeface="Arial"/>
                <a:sym typeface="Arial"/>
              </a:rPr>
              <a:t>Site</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a:cs typeface="Arial"/>
                <a:sym typeface="Tenor Sans"/>
              </a:rPr>
              <a:t>Web</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panose="020B0604020202020204" charset="0"/>
                <a:cs typeface="Arial"/>
                <a:sym typeface="Arial"/>
              </a:rPr>
              <a:t>de</a:t>
            </a:r>
            <a:r>
              <a:rPr kumimoji="0" lang="en-US" sz="2400" b="0" i="0" u="none" strike="noStrike" kern="0" cap="none" spc="0" normalizeH="0" baseline="0" noProof="0" dirty="0">
                <a:ln>
                  <a:noFill/>
                </a:ln>
                <a:solidFill>
                  <a:srgbClr val="000000"/>
                </a:solidFill>
                <a:effectLst/>
                <a:uLnTx/>
                <a:uFillTx/>
                <a:latin typeface="Tenor Sans" panose="020B0604020202020204" charset="0"/>
                <a:cs typeface="Arial"/>
                <a:sym typeface="Arial"/>
              </a:rPr>
              <a:t> </a:t>
            </a:r>
            <a:r>
              <a:rPr kumimoji="0" lang="en-US" sz="2400" b="0" i="0" u="none" strike="noStrike" kern="0" cap="none" spc="0" normalizeH="0" baseline="0" noProof="0" dirty="0">
                <a:ln>
                  <a:noFill/>
                </a:ln>
                <a:solidFill>
                  <a:srgbClr val="333A56"/>
                </a:solidFill>
                <a:effectLst/>
                <a:uLnTx/>
                <a:uFillTx/>
                <a:latin typeface="Tenor Sans"/>
                <a:cs typeface="Arial"/>
                <a:sym typeface="Arial"/>
              </a:rPr>
              <a:t>compagnie</a:t>
            </a:r>
          </a:p>
        </p:txBody>
      </p:sp>
      <p:pic>
        <p:nvPicPr>
          <p:cNvPr id="6" name="Picture 5">
            <a:extLst>
              <a:ext uri="{FF2B5EF4-FFF2-40B4-BE49-F238E27FC236}">
                <a16:creationId xmlns:a16="http://schemas.microsoft.com/office/drawing/2014/main" id="{F450F9D3-43B6-4415-9CF3-486BBBBDEB04}"/>
              </a:ext>
            </a:extLst>
          </p:cNvPr>
          <p:cNvPicPr>
            <a:picLocks noChangeAspect="1"/>
          </p:cNvPicPr>
          <p:nvPr/>
        </p:nvPicPr>
        <p:blipFill>
          <a:blip r:embed="rId2"/>
          <a:stretch>
            <a:fillRect/>
          </a:stretch>
        </p:blipFill>
        <p:spPr>
          <a:xfrm>
            <a:off x="266700" y="736599"/>
            <a:ext cx="6007100" cy="3027015"/>
          </a:xfrm>
          <a:prstGeom prst="rect">
            <a:avLst/>
          </a:prstGeom>
        </p:spPr>
      </p:pic>
      <p:pic>
        <p:nvPicPr>
          <p:cNvPr id="8" name="Picture 7">
            <a:extLst>
              <a:ext uri="{FF2B5EF4-FFF2-40B4-BE49-F238E27FC236}">
                <a16:creationId xmlns:a16="http://schemas.microsoft.com/office/drawing/2014/main" id="{C2718FAA-F69D-43FB-B1C8-6F03B6F13BB4}"/>
              </a:ext>
            </a:extLst>
          </p:cNvPr>
          <p:cNvPicPr>
            <a:picLocks noChangeAspect="1"/>
          </p:cNvPicPr>
          <p:nvPr/>
        </p:nvPicPr>
        <p:blipFill>
          <a:blip r:embed="rId3"/>
          <a:stretch>
            <a:fillRect/>
          </a:stretch>
        </p:blipFill>
        <p:spPr>
          <a:xfrm>
            <a:off x="2844800" y="2075527"/>
            <a:ext cx="5676900" cy="2745313"/>
          </a:xfrm>
          <a:prstGeom prst="rect">
            <a:avLst/>
          </a:prstGeom>
        </p:spPr>
      </p:pic>
      <p:sp>
        <p:nvSpPr>
          <p:cNvPr id="2" name="Rectangle 1">
            <a:extLst>
              <a:ext uri="{FF2B5EF4-FFF2-40B4-BE49-F238E27FC236}">
                <a16:creationId xmlns:a16="http://schemas.microsoft.com/office/drawing/2014/main" id="{0C584728-DD5B-43D6-B7F0-F44D158E8D18}"/>
              </a:ext>
            </a:extLst>
          </p:cNvPr>
          <p:cNvSpPr/>
          <p:nvPr/>
        </p:nvSpPr>
        <p:spPr>
          <a:xfrm>
            <a:off x="8612039" y="4746392"/>
            <a:ext cx="383438" cy="307777"/>
          </a:xfrm>
          <a:prstGeom prst="rect">
            <a:avLst/>
          </a:prstGeom>
        </p:spPr>
        <p:txBody>
          <a:bodyPr wrap="none">
            <a:spAutoFit/>
          </a:bodyPr>
          <a:lstStyle/>
          <a:p>
            <a:r>
              <a:rPr lang="fr-FR" dirty="0">
                <a:solidFill>
                  <a:schemeClr val="tx1"/>
                </a:solidFill>
              </a:rPr>
              <a:t>40</a:t>
            </a:r>
          </a:p>
        </p:txBody>
      </p:sp>
    </p:spTree>
    <p:extLst>
      <p:ext uri="{BB962C8B-B14F-4D97-AF65-F5344CB8AC3E}">
        <p14:creationId xmlns:p14="http://schemas.microsoft.com/office/powerpoint/2010/main" val="104022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2"/>
        <p:cNvGrpSpPr/>
        <p:nvPr/>
      </p:nvGrpSpPr>
      <p:grpSpPr>
        <a:xfrm>
          <a:off x="0" y="0"/>
          <a:ext cx="0" cy="0"/>
          <a:chOff x="0" y="0"/>
          <a:chExt cx="0" cy="0"/>
        </a:xfrm>
      </p:grpSpPr>
      <p:sp>
        <p:nvSpPr>
          <p:cNvPr id="613" name="Google Shape;613;p50"/>
          <p:cNvSpPr txBox="1">
            <a:spLocks noGrp="1"/>
          </p:cNvSpPr>
          <p:nvPr>
            <p:ph type="title"/>
          </p:nvPr>
        </p:nvSpPr>
        <p:spPr>
          <a:xfrm>
            <a:off x="1759225" y="1641975"/>
            <a:ext cx="5625600" cy="20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ERP</a:t>
            </a:r>
            <a:br>
              <a:rPr lang="en-US" dirty="0"/>
            </a:br>
            <a:r>
              <a:rPr lang="en-US" dirty="0"/>
              <a:t>Odoo</a:t>
            </a:r>
            <a:endParaRPr dirty="0"/>
          </a:p>
        </p:txBody>
      </p:sp>
      <p:sp>
        <p:nvSpPr>
          <p:cNvPr id="614" name="Google Shape;614;p50"/>
          <p:cNvSpPr/>
          <p:nvPr/>
        </p:nvSpPr>
        <p:spPr>
          <a:xfrm>
            <a:off x="8478900" y="540000"/>
            <a:ext cx="503400" cy="503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 name="Google Shape;615;p50"/>
          <p:cNvSpPr/>
          <p:nvPr/>
        </p:nvSpPr>
        <p:spPr>
          <a:xfrm>
            <a:off x="943625" y="4150300"/>
            <a:ext cx="312000" cy="312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Rectangle 1">
            <a:extLst>
              <a:ext uri="{FF2B5EF4-FFF2-40B4-BE49-F238E27FC236}">
                <a16:creationId xmlns:a16="http://schemas.microsoft.com/office/drawing/2014/main" id="{FAF1512C-9BB1-47DF-A926-3BDF965B53DC}"/>
              </a:ext>
            </a:extLst>
          </p:cNvPr>
          <p:cNvSpPr/>
          <p:nvPr/>
        </p:nvSpPr>
        <p:spPr>
          <a:xfrm>
            <a:off x="8730600" y="4603500"/>
            <a:ext cx="383438" cy="307777"/>
          </a:xfrm>
          <a:prstGeom prst="rect">
            <a:avLst/>
          </a:prstGeom>
        </p:spPr>
        <p:txBody>
          <a:bodyPr wrap="none">
            <a:spAutoFit/>
          </a:bodyPr>
          <a:lstStyle/>
          <a:p>
            <a:r>
              <a:rPr lang="fr-FR" dirty="0">
                <a:solidFill>
                  <a:schemeClr val="tx1"/>
                </a:solidFill>
              </a:rPr>
              <a:t>41</a:t>
            </a:r>
          </a:p>
        </p:txBody>
      </p:sp>
    </p:spTree>
    <p:extLst>
      <p:ext uri="{BB962C8B-B14F-4D97-AF65-F5344CB8AC3E}">
        <p14:creationId xmlns:p14="http://schemas.microsoft.com/office/powerpoint/2010/main" val="4036693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104C66-FDF6-42C2-A5D1-DB1A1AB073AF}"/>
              </a:ext>
            </a:extLst>
          </p:cNvPr>
          <p:cNvPicPr>
            <a:picLocks noChangeAspect="1"/>
          </p:cNvPicPr>
          <p:nvPr/>
        </p:nvPicPr>
        <p:blipFill>
          <a:blip r:embed="rId2"/>
          <a:stretch>
            <a:fillRect/>
          </a:stretch>
        </p:blipFill>
        <p:spPr>
          <a:xfrm>
            <a:off x="190500" y="635119"/>
            <a:ext cx="6426200" cy="3102650"/>
          </a:xfrm>
          <a:prstGeom prst="rect">
            <a:avLst/>
          </a:prstGeom>
        </p:spPr>
      </p:pic>
      <p:pic>
        <p:nvPicPr>
          <p:cNvPr id="5" name="Picture 4">
            <a:extLst>
              <a:ext uri="{FF2B5EF4-FFF2-40B4-BE49-F238E27FC236}">
                <a16:creationId xmlns:a16="http://schemas.microsoft.com/office/drawing/2014/main" id="{23C8376F-CECC-4DB5-A0FD-3E3288E322D9}"/>
              </a:ext>
            </a:extLst>
          </p:cNvPr>
          <p:cNvPicPr>
            <a:picLocks noChangeAspect="1"/>
          </p:cNvPicPr>
          <p:nvPr/>
        </p:nvPicPr>
        <p:blipFill>
          <a:blip r:embed="rId3"/>
          <a:stretch>
            <a:fillRect/>
          </a:stretch>
        </p:blipFill>
        <p:spPr>
          <a:xfrm>
            <a:off x="2717800" y="2222499"/>
            <a:ext cx="5812810" cy="2647553"/>
          </a:xfrm>
          <a:prstGeom prst="rect">
            <a:avLst/>
          </a:prstGeom>
        </p:spPr>
      </p:pic>
      <p:sp>
        <p:nvSpPr>
          <p:cNvPr id="4" name="Rectangle 3">
            <a:extLst>
              <a:ext uri="{FF2B5EF4-FFF2-40B4-BE49-F238E27FC236}">
                <a16:creationId xmlns:a16="http://schemas.microsoft.com/office/drawing/2014/main" id="{2FA60013-565D-45ED-AF01-C5DBAEDB3D0C}"/>
              </a:ext>
            </a:extLst>
          </p:cNvPr>
          <p:cNvSpPr/>
          <p:nvPr/>
        </p:nvSpPr>
        <p:spPr>
          <a:xfrm>
            <a:off x="8633304" y="4716163"/>
            <a:ext cx="383438" cy="307777"/>
          </a:xfrm>
          <a:prstGeom prst="rect">
            <a:avLst/>
          </a:prstGeom>
        </p:spPr>
        <p:txBody>
          <a:bodyPr wrap="none">
            <a:spAutoFit/>
          </a:bodyPr>
          <a:lstStyle/>
          <a:p>
            <a:r>
              <a:rPr lang="fr-FR" dirty="0">
                <a:solidFill>
                  <a:schemeClr val="tx1"/>
                </a:solidFill>
              </a:rPr>
              <a:t>42</a:t>
            </a:r>
          </a:p>
        </p:txBody>
      </p:sp>
    </p:spTree>
    <p:extLst>
      <p:ext uri="{BB962C8B-B14F-4D97-AF65-F5344CB8AC3E}">
        <p14:creationId xmlns:p14="http://schemas.microsoft.com/office/powerpoint/2010/main" val="296509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A4E8F-EA96-4473-9650-8665669A0F3D}"/>
              </a:ext>
            </a:extLst>
          </p:cNvPr>
          <p:cNvPicPr>
            <a:picLocks noChangeAspect="1"/>
          </p:cNvPicPr>
          <p:nvPr/>
        </p:nvPicPr>
        <p:blipFill>
          <a:blip r:embed="rId2"/>
          <a:stretch>
            <a:fillRect/>
          </a:stretch>
        </p:blipFill>
        <p:spPr>
          <a:xfrm>
            <a:off x="228600" y="575667"/>
            <a:ext cx="5918200" cy="2912864"/>
          </a:xfrm>
          <a:prstGeom prst="rect">
            <a:avLst/>
          </a:prstGeom>
        </p:spPr>
      </p:pic>
      <p:pic>
        <p:nvPicPr>
          <p:cNvPr id="5" name="Picture 4">
            <a:extLst>
              <a:ext uri="{FF2B5EF4-FFF2-40B4-BE49-F238E27FC236}">
                <a16:creationId xmlns:a16="http://schemas.microsoft.com/office/drawing/2014/main" id="{92903F6B-B397-4679-BC50-E8FF9A17EEC4}"/>
              </a:ext>
            </a:extLst>
          </p:cNvPr>
          <p:cNvPicPr>
            <a:picLocks noChangeAspect="1"/>
          </p:cNvPicPr>
          <p:nvPr/>
        </p:nvPicPr>
        <p:blipFill>
          <a:blip r:embed="rId3"/>
          <a:stretch>
            <a:fillRect/>
          </a:stretch>
        </p:blipFill>
        <p:spPr>
          <a:xfrm>
            <a:off x="2550569" y="2032099"/>
            <a:ext cx="6255815" cy="2912864"/>
          </a:xfrm>
          <a:prstGeom prst="rect">
            <a:avLst/>
          </a:prstGeom>
        </p:spPr>
      </p:pic>
      <p:sp>
        <p:nvSpPr>
          <p:cNvPr id="4" name="Rectangle 3">
            <a:extLst>
              <a:ext uri="{FF2B5EF4-FFF2-40B4-BE49-F238E27FC236}">
                <a16:creationId xmlns:a16="http://schemas.microsoft.com/office/drawing/2014/main" id="{F18B05B1-CCA6-477B-9586-2F110CC2C816}"/>
              </a:ext>
            </a:extLst>
          </p:cNvPr>
          <p:cNvSpPr/>
          <p:nvPr/>
        </p:nvSpPr>
        <p:spPr>
          <a:xfrm>
            <a:off x="8614665" y="4637186"/>
            <a:ext cx="383438" cy="307777"/>
          </a:xfrm>
          <a:prstGeom prst="rect">
            <a:avLst/>
          </a:prstGeom>
        </p:spPr>
        <p:txBody>
          <a:bodyPr wrap="none">
            <a:spAutoFit/>
          </a:bodyPr>
          <a:lstStyle/>
          <a:p>
            <a:r>
              <a:rPr lang="fr-FR" dirty="0">
                <a:solidFill>
                  <a:schemeClr val="tx1"/>
                </a:solidFill>
              </a:rPr>
              <a:t>43</a:t>
            </a:r>
          </a:p>
        </p:txBody>
      </p:sp>
    </p:spTree>
    <p:extLst>
      <p:ext uri="{BB962C8B-B14F-4D97-AF65-F5344CB8AC3E}">
        <p14:creationId xmlns:p14="http://schemas.microsoft.com/office/powerpoint/2010/main" val="397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2B2C28-B893-4135-8F51-E9543A103C04}"/>
              </a:ext>
            </a:extLst>
          </p:cNvPr>
          <p:cNvPicPr>
            <a:picLocks noChangeAspect="1"/>
          </p:cNvPicPr>
          <p:nvPr/>
        </p:nvPicPr>
        <p:blipFill>
          <a:blip r:embed="rId2"/>
          <a:stretch>
            <a:fillRect/>
          </a:stretch>
        </p:blipFill>
        <p:spPr>
          <a:xfrm>
            <a:off x="255576" y="168126"/>
            <a:ext cx="6464300" cy="3181648"/>
          </a:xfrm>
          <a:prstGeom prst="rect">
            <a:avLst/>
          </a:prstGeom>
        </p:spPr>
      </p:pic>
      <p:pic>
        <p:nvPicPr>
          <p:cNvPr id="9" name="Picture 8">
            <a:extLst>
              <a:ext uri="{FF2B5EF4-FFF2-40B4-BE49-F238E27FC236}">
                <a16:creationId xmlns:a16="http://schemas.microsoft.com/office/drawing/2014/main" id="{CFCEC7BB-530B-48BE-9013-A3F252750507}"/>
              </a:ext>
            </a:extLst>
          </p:cNvPr>
          <p:cNvPicPr>
            <a:picLocks noChangeAspect="1"/>
          </p:cNvPicPr>
          <p:nvPr/>
        </p:nvPicPr>
        <p:blipFill>
          <a:blip r:embed="rId3"/>
          <a:stretch>
            <a:fillRect/>
          </a:stretch>
        </p:blipFill>
        <p:spPr>
          <a:xfrm>
            <a:off x="2832100" y="1667669"/>
            <a:ext cx="6311900" cy="3096776"/>
          </a:xfrm>
          <a:prstGeom prst="rect">
            <a:avLst/>
          </a:prstGeom>
        </p:spPr>
      </p:pic>
      <p:sp>
        <p:nvSpPr>
          <p:cNvPr id="4" name="Rectangle 3">
            <a:extLst>
              <a:ext uri="{FF2B5EF4-FFF2-40B4-BE49-F238E27FC236}">
                <a16:creationId xmlns:a16="http://schemas.microsoft.com/office/drawing/2014/main" id="{92155F42-08D2-4EE9-8AD3-DE7382F4F71A}"/>
              </a:ext>
            </a:extLst>
          </p:cNvPr>
          <p:cNvSpPr/>
          <p:nvPr/>
        </p:nvSpPr>
        <p:spPr>
          <a:xfrm>
            <a:off x="8622672" y="4764445"/>
            <a:ext cx="383438" cy="307777"/>
          </a:xfrm>
          <a:prstGeom prst="rect">
            <a:avLst/>
          </a:prstGeom>
        </p:spPr>
        <p:txBody>
          <a:bodyPr wrap="none">
            <a:spAutoFit/>
          </a:bodyPr>
          <a:lstStyle/>
          <a:p>
            <a:r>
              <a:rPr lang="fr-FR" dirty="0">
                <a:solidFill>
                  <a:schemeClr val="tx1"/>
                </a:solidFill>
              </a:rPr>
              <a:t>44</a:t>
            </a:r>
          </a:p>
        </p:txBody>
      </p:sp>
    </p:spTree>
    <p:extLst>
      <p:ext uri="{BB962C8B-B14F-4D97-AF65-F5344CB8AC3E}">
        <p14:creationId xmlns:p14="http://schemas.microsoft.com/office/powerpoint/2010/main" val="245394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65F19-69AB-45B9-9480-7050D98704F0}"/>
              </a:ext>
            </a:extLst>
          </p:cNvPr>
          <p:cNvPicPr>
            <a:picLocks noChangeAspect="1"/>
          </p:cNvPicPr>
          <p:nvPr/>
        </p:nvPicPr>
        <p:blipFill>
          <a:blip r:embed="rId2"/>
          <a:stretch>
            <a:fillRect/>
          </a:stretch>
        </p:blipFill>
        <p:spPr>
          <a:xfrm>
            <a:off x="203200" y="447278"/>
            <a:ext cx="6502400" cy="2921000"/>
          </a:xfrm>
          <a:prstGeom prst="rect">
            <a:avLst/>
          </a:prstGeom>
        </p:spPr>
      </p:pic>
      <p:pic>
        <p:nvPicPr>
          <p:cNvPr id="5" name="Picture 4">
            <a:extLst>
              <a:ext uri="{FF2B5EF4-FFF2-40B4-BE49-F238E27FC236}">
                <a16:creationId xmlns:a16="http://schemas.microsoft.com/office/drawing/2014/main" id="{A25DCC57-768C-49C4-B3D4-A33C2E46A9E0}"/>
              </a:ext>
            </a:extLst>
          </p:cNvPr>
          <p:cNvPicPr>
            <a:picLocks noChangeAspect="1"/>
          </p:cNvPicPr>
          <p:nvPr/>
        </p:nvPicPr>
        <p:blipFill>
          <a:blip r:embed="rId3"/>
          <a:stretch>
            <a:fillRect/>
          </a:stretch>
        </p:blipFill>
        <p:spPr>
          <a:xfrm>
            <a:off x="2641599" y="1861343"/>
            <a:ext cx="6242317" cy="3013869"/>
          </a:xfrm>
          <a:prstGeom prst="rect">
            <a:avLst/>
          </a:prstGeom>
        </p:spPr>
      </p:pic>
      <p:sp>
        <p:nvSpPr>
          <p:cNvPr id="4" name="Rectangle 3">
            <a:extLst>
              <a:ext uri="{FF2B5EF4-FFF2-40B4-BE49-F238E27FC236}">
                <a16:creationId xmlns:a16="http://schemas.microsoft.com/office/drawing/2014/main" id="{A6D50751-5CA6-442C-9738-3B4B4D864B4E}"/>
              </a:ext>
            </a:extLst>
          </p:cNvPr>
          <p:cNvSpPr/>
          <p:nvPr/>
        </p:nvSpPr>
        <p:spPr>
          <a:xfrm>
            <a:off x="8692197" y="4721323"/>
            <a:ext cx="383438" cy="307777"/>
          </a:xfrm>
          <a:prstGeom prst="rect">
            <a:avLst/>
          </a:prstGeom>
        </p:spPr>
        <p:txBody>
          <a:bodyPr wrap="none">
            <a:spAutoFit/>
          </a:bodyPr>
          <a:lstStyle/>
          <a:p>
            <a:r>
              <a:rPr lang="fr-FR" dirty="0">
                <a:solidFill>
                  <a:schemeClr val="tx1"/>
                </a:solidFill>
              </a:rPr>
              <a:t>45</a:t>
            </a:r>
          </a:p>
        </p:txBody>
      </p:sp>
    </p:spTree>
    <p:extLst>
      <p:ext uri="{BB962C8B-B14F-4D97-AF65-F5344CB8AC3E}">
        <p14:creationId xmlns:p14="http://schemas.microsoft.com/office/powerpoint/2010/main" val="253053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C338B-A39F-4DAA-BE86-C90197F20D94}"/>
              </a:ext>
            </a:extLst>
          </p:cNvPr>
          <p:cNvPicPr>
            <a:picLocks noChangeAspect="1"/>
          </p:cNvPicPr>
          <p:nvPr/>
        </p:nvPicPr>
        <p:blipFill>
          <a:blip r:embed="rId2"/>
          <a:stretch>
            <a:fillRect/>
          </a:stretch>
        </p:blipFill>
        <p:spPr>
          <a:xfrm>
            <a:off x="114300" y="279400"/>
            <a:ext cx="6261100" cy="3110309"/>
          </a:xfrm>
          <a:prstGeom prst="rect">
            <a:avLst/>
          </a:prstGeom>
        </p:spPr>
      </p:pic>
      <p:pic>
        <p:nvPicPr>
          <p:cNvPr id="4" name="Picture 3">
            <a:extLst>
              <a:ext uri="{FF2B5EF4-FFF2-40B4-BE49-F238E27FC236}">
                <a16:creationId xmlns:a16="http://schemas.microsoft.com/office/drawing/2014/main" id="{424CD65E-919F-4304-8399-6C9D98F0718E}"/>
              </a:ext>
            </a:extLst>
          </p:cNvPr>
          <p:cNvPicPr>
            <a:picLocks noChangeAspect="1"/>
          </p:cNvPicPr>
          <p:nvPr/>
        </p:nvPicPr>
        <p:blipFill>
          <a:blip r:embed="rId3"/>
          <a:stretch>
            <a:fillRect/>
          </a:stretch>
        </p:blipFill>
        <p:spPr>
          <a:xfrm>
            <a:off x="3467100" y="1879004"/>
            <a:ext cx="5232400" cy="3110309"/>
          </a:xfrm>
          <a:prstGeom prst="rect">
            <a:avLst/>
          </a:prstGeom>
        </p:spPr>
      </p:pic>
      <p:sp>
        <p:nvSpPr>
          <p:cNvPr id="5" name="Rectangle 4">
            <a:extLst>
              <a:ext uri="{FF2B5EF4-FFF2-40B4-BE49-F238E27FC236}">
                <a16:creationId xmlns:a16="http://schemas.microsoft.com/office/drawing/2014/main" id="{70E37FD3-EBE3-4CA0-A189-4051C98498A6}"/>
              </a:ext>
            </a:extLst>
          </p:cNvPr>
          <p:cNvSpPr/>
          <p:nvPr/>
        </p:nvSpPr>
        <p:spPr>
          <a:xfrm>
            <a:off x="8699500" y="4681536"/>
            <a:ext cx="383438" cy="307777"/>
          </a:xfrm>
          <a:prstGeom prst="rect">
            <a:avLst/>
          </a:prstGeom>
        </p:spPr>
        <p:txBody>
          <a:bodyPr wrap="none">
            <a:spAutoFit/>
          </a:bodyPr>
          <a:lstStyle/>
          <a:p>
            <a:r>
              <a:rPr lang="fr-FR" dirty="0">
                <a:solidFill>
                  <a:schemeClr val="tx1"/>
                </a:solidFill>
              </a:rPr>
              <a:t>46</a:t>
            </a:r>
          </a:p>
        </p:txBody>
      </p:sp>
    </p:spTree>
    <p:extLst>
      <p:ext uri="{BB962C8B-B14F-4D97-AF65-F5344CB8AC3E}">
        <p14:creationId xmlns:p14="http://schemas.microsoft.com/office/powerpoint/2010/main" val="4014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27575" y="2055200"/>
            <a:ext cx="5689644"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000" dirty="0"/>
          </a:p>
          <a:p>
            <a:pPr marL="0" lvl="0" indent="0" algn="ctr" rtl="0">
              <a:spcBef>
                <a:spcPts val="0"/>
              </a:spcBef>
              <a:spcAft>
                <a:spcPts val="0"/>
              </a:spcAft>
              <a:buNone/>
            </a:pPr>
            <a:r>
              <a:rPr lang="fr-FR" sz="5000" dirty="0"/>
              <a:t>Conclusion</a:t>
            </a:r>
            <a:endParaRPr sz="5000" dirty="0"/>
          </a:p>
        </p:txBody>
      </p:sp>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2384075" y="656475"/>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Tree>
    <p:extLst>
      <p:ext uri="{BB962C8B-B14F-4D97-AF65-F5344CB8AC3E}">
        <p14:creationId xmlns:p14="http://schemas.microsoft.com/office/powerpoint/2010/main" val="3950516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42" name="Google Shape;642;p52"/>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630;p52">
            <a:extLst>
              <a:ext uri="{FF2B5EF4-FFF2-40B4-BE49-F238E27FC236}">
                <a16:creationId xmlns:a16="http://schemas.microsoft.com/office/drawing/2014/main" id="{C021ED7F-AEB9-4533-8722-8027705DE71B}"/>
              </a:ext>
            </a:extLst>
          </p:cNvPr>
          <p:cNvSpPr txBox="1">
            <a:spLocks/>
          </p:cNvSpPr>
          <p:nvPr/>
        </p:nvSpPr>
        <p:spPr>
          <a:xfrm>
            <a:off x="616642" y="2132775"/>
            <a:ext cx="7704000" cy="54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Tenor Sans"/>
              <a:buNone/>
              <a:defRPr sz="3300" b="0" i="0" u="none" strike="noStrike" cap="none">
                <a:solidFill>
                  <a:schemeClr val="dk1"/>
                </a:solidFill>
                <a:latin typeface="Tenor Sans"/>
                <a:ea typeface="Tenor Sans"/>
                <a:cs typeface="Tenor Sans"/>
                <a:sym typeface="Tenor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3300"/>
              <a:buFont typeface="Tenor Sans"/>
              <a:buNone/>
              <a:tabLst/>
              <a:defRPr/>
            </a:pPr>
            <a:r>
              <a:rPr kumimoji="0" lang="en-US" sz="2800" b="1" i="0" u="none" strike="noStrike" kern="0" cap="none" spc="0" normalizeH="0" baseline="0" noProof="0" dirty="0">
                <a:ln>
                  <a:noFill/>
                </a:ln>
                <a:solidFill>
                  <a:schemeClr val="bg2"/>
                </a:solidFill>
                <a:effectLst/>
                <a:uLnTx/>
                <a:uFillTx/>
                <a:latin typeface="Tenor Sans"/>
                <a:sym typeface="Tenor Sans"/>
              </a:rPr>
              <a:t>Merci pour </a:t>
            </a:r>
            <a:r>
              <a:rPr kumimoji="0" lang="fr-FR" sz="2800" b="1" i="0" u="none" strike="noStrike" kern="0" cap="none" spc="0" normalizeH="0" baseline="0" dirty="0">
                <a:ln>
                  <a:noFill/>
                </a:ln>
                <a:solidFill>
                  <a:schemeClr val="bg2"/>
                </a:solidFill>
                <a:effectLst/>
                <a:uLnTx/>
                <a:uFillTx/>
                <a:latin typeface="Tenor Sans"/>
                <a:sym typeface="Tenor Sans"/>
              </a:rPr>
              <a:t>votre</a:t>
            </a:r>
            <a:r>
              <a:rPr kumimoji="0" lang="en-US" sz="2800" b="1" i="0" u="none" strike="noStrike" kern="0" cap="none" spc="0" normalizeH="0" baseline="0" noProof="0" dirty="0">
                <a:ln>
                  <a:noFill/>
                </a:ln>
                <a:solidFill>
                  <a:schemeClr val="bg2"/>
                </a:solidFill>
                <a:effectLst/>
                <a:uLnTx/>
                <a:uFillTx/>
                <a:latin typeface="Tenor Sans"/>
                <a:sym typeface="Tenor Sans"/>
              </a:rPr>
              <a:t> attention</a:t>
            </a:r>
            <a:endParaRPr kumimoji="0" lang="fr-CA" sz="2800" b="1" i="0" u="none" strike="noStrike" kern="0" cap="none" spc="0" normalizeH="0" baseline="0" noProof="0" dirty="0">
              <a:ln>
                <a:noFill/>
              </a:ln>
              <a:solidFill>
                <a:schemeClr val="bg2"/>
              </a:solidFill>
              <a:effectLst/>
              <a:uLnTx/>
              <a:uFillTx/>
              <a:latin typeface="Tenor Sans"/>
              <a:sym typeface="Tenor Sans"/>
            </a:endParaRPr>
          </a:p>
        </p:txBody>
      </p:sp>
      <p:sp>
        <p:nvSpPr>
          <p:cNvPr id="10" name="Rectangle 9">
            <a:extLst>
              <a:ext uri="{FF2B5EF4-FFF2-40B4-BE49-F238E27FC236}">
                <a16:creationId xmlns:a16="http://schemas.microsoft.com/office/drawing/2014/main" id="{D60FAED3-1F66-41EE-A1B9-EFABA60324E3}"/>
              </a:ext>
            </a:extLst>
          </p:cNvPr>
          <p:cNvSpPr/>
          <p:nvPr/>
        </p:nvSpPr>
        <p:spPr>
          <a:xfrm>
            <a:off x="8668170" y="4480578"/>
            <a:ext cx="383438" cy="307777"/>
          </a:xfrm>
          <a:prstGeom prst="rect">
            <a:avLst/>
          </a:prstGeom>
        </p:spPr>
        <p:txBody>
          <a:bodyPr wrap="none">
            <a:spAutoFit/>
          </a:bodyPr>
          <a:lstStyle/>
          <a:p>
            <a:r>
              <a:rPr lang="fr-FR" dirty="0">
                <a:solidFill>
                  <a:schemeClr val="tx1"/>
                </a:solidFill>
              </a:rPr>
              <a:t>47</a:t>
            </a:r>
          </a:p>
        </p:txBody>
      </p:sp>
    </p:spTree>
    <p:extLst>
      <p:ext uri="{BB962C8B-B14F-4D97-AF65-F5344CB8AC3E}">
        <p14:creationId xmlns:p14="http://schemas.microsoft.com/office/powerpoint/2010/main" val="3002064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11"/>
        <p:cNvGrpSpPr/>
        <p:nvPr/>
      </p:nvGrpSpPr>
      <p:grpSpPr>
        <a:xfrm>
          <a:off x="0" y="0"/>
          <a:ext cx="0" cy="0"/>
          <a:chOff x="0" y="0"/>
          <a:chExt cx="0" cy="0"/>
        </a:xfrm>
      </p:grpSpPr>
      <p:sp>
        <p:nvSpPr>
          <p:cNvPr id="512" name="Google Shape;512;p45"/>
          <p:cNvSpPr txBox="1">
            <a:spLocks noGrp="1"/>
          </p:cNvSpPr>
          <p:nvPr>
            <p:ph type="title" idx="8"/>
          </p:nvPr>
        </p:nvSpPr>
        <p:spPr>
          <a:xfrm>
            <a:off x="720000" y="540000"/>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
            </a:r>
            <a:r>
              <a:rPr lang="fr-FR" dirty="0"/>
              <a:t>IGITALISATION</a:t>
            </a:r>
            <a:endParaRPr sz="3300" dirty="0"/>
          </a:p>
        </p:txBody>
      </p:sp>
      <p:sp>
        <p:nvSpPr>
          <p:cNvPr id="513" name="Google Shape;513;p45"/>
          <p:cNvSpPr txBox="1">
            <a:spLocks noGrp="1"/>
          </p:cNvSpPr>
          <p:nvPr>
            <p:ph type="title"/>
          </p:nvPr>
        </p:nvSpPr>
        <p:spPr>
          <a:xfrm>
            <a:off x="650965" y="2965435"/>
            <a:ext cx="1960517"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a:t>
            </a:r>
            <a:r>
              <a:rPr lang="fr-FR" sz="1800" dirty="0" err="1"/>
              <a:t>éveloppement</a:t>
            </a:r>
            <a:endParaRPr sz="1800" dirty="0"/>
          </a:p>
        </p:txBody>
      </p:sp>
      <p:sp>
        <p:nvSpPr>
          <p:cNvPr id="515" name="Google Shape;515;p45"/>
          <p:cNvSpPr txBox="1">
            <a:spLocks noGrp="1"/>
          </p:cNvSpPr>
          <p:nvPr>
            <p:ph type="title" idx="2"/>
          </p:nvPr>
        </p:nvSpPr>
        <p:spPr>
          <a:xfrm>
            <a:off x="4644458" y="2960488"/>
            <a:ext cx="1815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a:t>
            </a:r>
            <a:r>
              <a:rPr lang="fr-FR" dirty="0"/>
              <a:t>reen IT</a:t>
            </a:r>
            <a:endParaRPr dirty="0"/>
          </a:p>
        </p:txBody>
      </p:sp>
      <p:sp>
        <p:nvSpPr>
          <p:cNvPr id="517" name="Google Shape;517;p45"/>
          <p:cNvSpPr/>
          <p:nvPr/>
        </p:nvSpPr>
        <p:spPr>
          <a:xfrm>
            <a:off x="578100" y="123238"/>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1193525" y="1687939"/>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txBox="1">
            <a:spLocks noGrp="1"/>
          </p:cNvSpPr>
          <p:nvPr>
            <p:ph type="title" idx="4"/>
          </p:nvPr>
        </p:nvSpPr>
        <p:spPr>
          <a:xfrm>
            <a:off x="2693387" y="2904128"/>
            <a:ext cx="1815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a:t>Supervision</a:t>
            </a:r>
            <a:br>
              <a:rPr lang="fr-FR" sz="2000" dirty="0"/>
            </a:br>
            <a:r>
              <a:rPr lang="fr-FR" sz="2000" dirty="0"/>
              <a:t>&amp;</a:t>
            </a:r>
            <a:br>
              <a:rPr lang="fr-FR" sz="2000" dirty="0"/>
            </a:br>
            <a:r>
              <a:rPr lang="fr-FR" sz="2000" dirty="0"/>
              <a:t>Contrôle</a:t>
            </a:r>
            <a:endParaRPr sz="2000" dirty="0"/>
          </a:p>
        </p:txBody>
      </p:sp>
      <p:sp>
        <p:nvSpPr>
          <p:cNvPr id="521" name="Google Shape;521;p45"/>
          <p:cNvSpPr txBox="1">
            <a:spLocks noGrp="1"/>
          </p:cNvSpPr>
          <p:nvPr>
            <p:ph type="title" idx="6"/>
          </p:nvPr>
        </p:nvSpPr>
        <p:spPr>
          <a:xfrm>
            <a:off x="6604975" y="2960488"/>
            <a:ext cx="1815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D</a:t>
            </a:r>
            <a:r>
              <a:rPr lang="fr-FR" sz="2000" dirty="0" err="1"/>
              <a:t>iversité</a:t>
            </a:r>
            <a:r>
              <a:rPr lang="fr-FR" sz="2000" dirty="0"/>
              <a:t> d</a:t>
            </a:r>
            <a:r>
              <a:rPr lang="en-US" sz="2000" dirty="0"/>
              <a:t>es </a:t>
            </a:r>
            <a:r>
              <a:rPr lang="en-US" sz="2000" dirty="0" err="1"/>
              <a:t>outils</a:t>
            </a:r>
            <a:endParaRPr sz="2000" dirty="0"/>
          </a:p>
        </p:txBody>
      </p:sp>
      <p:sp>
        <p:nvSpPr>
          <p:cNvPr id="523" name="Google Shape;523;p45"/>
          <p:cNvSpPr/>
          <p:nvPr/>
        </p:nvSpPr>
        <p:spPr>
          <a:xfrm>
            <a:off x="5114558" y="1687939"/>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7075075" y="1687939"/>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3154042" y="1687939"/>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5"/>
          <p:cNvGrpSpPr/>
          <p:nvPr/>
        </p:nvGrpSpPr>
        <p:grpSpPr>
          <a:xfrm>
            <a:off x="5431616" y="1868544"/>
            <a:ext cx="241285" cy="514489"/>
            <a:chOff x="5508150" y="2146025"/>
            <a:chExt cx="166300" cy="354600"/>
          </a:xfrm>
        </p:grpSpPr>
        <p:sp>
          <p:nvSpPr>
            <p:cNvPr id="527" name="Google Shape;527;p45"/>
            <p:cNvSpPr/>
            <p:nvPr/>
          </p:nvSpPr>
          <p:spPr>
            <a:xfrm>
              <a:off x="5570725" y="2165125"/>
              <a:ext cx="43475" cy="92150"/>
            </a:xfrm>
            <a:custGeom>
              <a:avLst/>
              <a:gdLst/>
              <a:ahLst/>
              <a:cxnLst/>
              <a:rect l="l" t="t" r="r" b="b"/>
              <a:pathLst>
                <a:path w="1739" h="3686" extrusionOk="0">
                  <a:moveTo>
                    <a:pt x="672" y="789"/>
                  </a:moveTo>
                  <a:lnTo>
                    <a:pt x="672" y="1646"/>
                  </a:lnTo>
                  <a:cubicBezTo>
                    <a:pt x="487" y="1554"/>
                    <a:pt x="394" y="1461"/>
                    <a:pt x="394" y="1252"/>
                  </a:cubicBezTo>
                  <a:lnTo>
                    <a:pt x="394" y="1160"/>
                  </a:lnTo>
                  <a:cubicBezTo>
                    <a:pt x="394" y="974"/>
                    <a:pt x="487" y="882"/>
                    <a:pt x="672" y="789"/>
                  </a:cubicBezTo>
                  <a:close/>
                  <a:moveTo>
                    <a:pt x="1066" y="2040"/>
                  </a:moveTo>
                  <a:cubicBezTo>
                    <a:pt x="1159" y="2133"/>
                    <a:pt x="1252" y="2226"/>
                    <a:pt x="1252" y="2411"/>
                  </a:cubicBezTo>
                  <a:lnTo>
                    <a:pt x="1252" y="2527"/>
                  </a:lnTo>
                  <a:cubicBezTo>
                    <a:pt x="1252" y="2712"/>
                    <a:pt x="1159" y="2805"/>
                    <a:pt x="1066" y="2898"/>
                  </a:cubicBezTo>
                  <a:lnTo>
                    <a:pt x="1066" y="2040"/>
                  </a:lnTo>
                  <a:close/>
                  <a:moveTo>
                    <a:pt x="672" y="1"/>
                  </a:moveTo>
                  <a:lnTo>
                    <a:pt x="672" y="302"/>
                  </a:lnTo>
                  <a:cubicBezTo>
                    <a:pt x="302" y="395"/>
                    <a:pt x="0" y="789"/>
                    <a:pt x="0" y="1160"/>
                  </a:cubicBezTo>
                  <a:lnTo>
                    <a:pt x="0" y="1252"/>
                  </a:lnTo>
                  <a:cubicBezTo>
                    <a:pt x="0" y="1646"/>
                    <a:pt x="302" y="2040"/>
                    <a:pt x="672" y="2040"/>
                  </a:cubicBezTo>
                  <a:lnTo>
                    <a:pt x="672" y="2898"/>
                  </a:lnTo>
                  <a:cubicBezTo>
                    <a:pt x="487" y="2805"/>
                    <a:pt x="394" y="2712"/>
                    <a:pt x="394" y="2527"/>
                  </a:cubicBezTo>
                  <a:lnTo>
                    <a:pt x="0" y="2527"/>
                  </a:lnTo>
                  <a:cubicBezTo>
                    <a:pt x="0" y="2898"/>
                    <a:pt x="302" y="3292"/>
                    <a:pt x="672" y="3384"/>
                  </a:cubicBezTo>
                  <a:lnTo>
                    <a:pt x="672" y="3686"/>
                  </a:lnTo>
                  <a:lnTo>
                    <a:pt x="1066" y="3686"/>
                  </a:lnTo>
                  <a:lnTo>
                    <a:pt x="1066" y="3384"/>
                  </a:lnTo>
                  <a:cubicBezTo>
                    <a:pt x="1460" y="3292"/>
                    <a:pt x="1739" y="2898"/>
                    <a:pt x="1739" y="2527"/>
                  </a:cubicBezTo>
                  <a:lnTo>
                    <a:pt x="1739" y="2411"/>
                  </a:lnTo>
                  <a:cubicBezTo>
                    <a:pt x="1739" y="2040"/>
                    <a:pt x="1460" y="1646"/>
                    <a:pt x="1066" y="1646"/>
                  </a:cubicBezTo>
                  <a:lnTo>
                    <a:pt x="1066" y="789"/>
                  </a:lnTo>
                  <a:cubicBezTo>
                    <a:pt x="1159" y="882"/>
                    <a:pt x="1252" y="974"/>
                    <a:pt x="1252" y="1160"/>
                  </a:cubicBezTo>
                  <a:lnTo>
                    <a:pt x="1739" y="1160"/>
                  </a:lnTo>
                  <a:cubicBezTo>
                    <a:pt x="1739" y="789"/>
                    <a:pt x="1460" y="395"/>
                    <a:pt x="1066" y="302"/>
                  </a:cubicBezTo>
                  <a:lnTo>
                    <a:pt x="10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5508150" y="2146025"/>
              <a:ext cx="166300" cy="354600"/>
            </a:xfrm>
            <a:custGeom>
              <a:avLst/>
              <a:gdLst/>
              <a:ahLst/>
              <a:cxnLst/>
              <a:rect l="l" t="t" r="r" b="b"/>
              <a:pathLst>
                <a:path w="6652" h="14184" extrusionOk="0">
                  <a:moveTo>
                    <a:pt x="5837" y="5575"/>
                  </a:moveTo>
                  <a:cubicBezTo>
                    <a:pt x="5955" y="5575"/>
                    <a:pt x="6073" y="5586"/>
                    <a:pt x="6188" y="5608"/>
                  </a:cubicBezTo>
                  <a:cubicBezTo>
                    <a:pt x="6188" y="6609"/>
                    <a:pt x="5122" y="7630"/>
                    <a:pt x="4013" y="7630"/>
                  </a:cubicBezTo>
                  <a:cubicBezTo>
                    <a:pt x="3965" y="7630"/>
                    <a:pt x="3918" y="7628"/>
                    <a:pt x="3871" y="7625"/>
                  </a:cubicBezTo>
                  <a:lnTo>
                    <a:pt x="5122" y="6767"/>
                  </a:lnTo>
                  <a:lnTo>
                    <a:pt x="4821" y="6373"/>
                  </a:lnTo>
                  <a:lnTo>
                    <a:pt x="3662" y="7347"/>
                  </a:lnTo>
                  <a:cubicBezTo>
                    <a:pt x="3848" y="6313"/>
                    <a:pt x="4863" y="5575"/>
                    <a:pt x="5837" y="5575"/>
                  </a:cubicBezTo>
                  <a:close/>
                  <a:moveTo>
                    <a:pt x="928" y="5575"/>
                  </a:moveTo>
                  <a:cubicBezTo>
                    <a:pt x="1887" y="5575"/>
                    <a:pt x="2835" y="6313"/>
                    <a:pt x="3083" y="7347"/>
                  </a:cubicBezTo>
                  <a:lnTo>
                    <a:pt x="1924" y="6373"/>
                  </a:lnTo>
                  <a:lnTo>
                    <a:pt x="1646" y="6767"/>
                  </a:lnTo>
                  <a:lnTo>
                    <a:pt x="2805" y="7625"/>
                  </a:lnTo>
                  <a:cubicBezTo>
                    <a:pt x="2752" y="7629"/>
                    <a:pt x="2700" y="7631"/>
                    <a:pt x="2648" y="7631"/>
                  </a:cubicBezTo>
                  <a:cubicBezTo>
                    <a:pt x="1552" y="7631"/>
                    <a:pt x="580" y="6715"/>
                    <a:pt x="580" y="5608"/>
                  </a:cubicBezTo>
                  <a:cubicBezTo>
                    <a:pt x="695" y="5586"/>
                    <a:pt x="812" y="5575"/>
                    <a:pt x="928" y="5575"/>
                  </a:cubicBezTo>
                  <a:close/>
                  <a:moveTo>
                    <a:pt x="6281" y="8969"/>
                  </a:moveTo>
                  <a:lnTo>
                    <a:pt x="6281" y="10522"/>
                  </a:lnTo>
                  <a:lnTo>
                    <a:pt x="487" y="10522"/>
                  </a:lnTo>
                  <a:lnTo>
                    <a:pt x="487" y="8969"/>
                  </a:lnTo>
                  <a:close/>
                  <a:moveTo>
                    <a:pt x="3384" y="0"/>
                  </a:moveTo>
                  <a:cubicBezTo>
                    <a:pt x="1924" y="0"/>
                    <a:pt x="765" y="1159"/>
                    <a:pt x="765" y="2596"/>
                  </a:cubicBezTo>
                  <a:cubicBezTo>
                    <a:pt x="765" y="3963"/>
                    <a:pt x="1831" y="5122"/>
                    <a:pt x="3175" y="5215"/>
                  </a:cubicBezTo>
                  <a:lnTo>
                    <a:pt x="3175" y="6466"/>
                  </a:lnTo>
                  <a:cubicBezTo>
                    <a:pt x="2635" y="5609"/>
                    <a:pt x="1721" y="5127"/>
                    <a:pt x="877" y="5127"/>
                  </a:cubicBezTo>
                  <a:cubicBezTo>
                    <a:pt x="671" y="5127"/>
                    <a:pt x="470" y="5155"/>
                    <a:pt x="279" y="5215"/>
                  </a:cubicBezTo>
                  <a:lnTo>
                    <a:pt x="93" y="5307"/>
                  </a:lnTo>
                  <a:lnTo>
                    <a:pt x="93" y="5400"/>
                  </a:lnTo>
                  <a:cubicBezTo>
                    <a:pt x="93" y="6188"/>
                    <a:pt x="487" y="6953"/>
                    <a:pt x="1159" y="7532"/>
                  </a:cubicBezTo>
                  <a:cubicBezTo>
                    <a:pt x="1612" y="7840"/>
                    <a:pt x="2122" y="8077"/>
                    <a:pt x="2689" y="8077"/>
                  </a:cubicBezTo>
                  <a:cubicBezTo>
                    <a:pt x="2847" y="8077"/>
                    <a:pt x="3009" y="8059"/>
                    <a:pt x="3175" y="8019"/>
                  </a:cubicBezTo>
                  <a:lnTo>
                    <a:pt x="3175" y="8598"/>
                  </a:lnTo>
                  <a:lnTo>
                    <a:pt x="0" y="8598"/>
                  </a:lnTo>
                  <a:lnTo>
                    <a:pt x="0" y="10916"/>
                  </a:lnTo>
                  <a:lnTo>
                    <a:pt x="394" y="10916"/>
                  </a:lnTo>
                  <a:lnTo>
                    <a:pt x="487" y="12260"/>
                  </a:lnTo>
                  <a:lnTo>
                    <a:pt x="858" y="12260"/>
                  </a:lnTo>
                  <a:lnTo>
                    <a:pt x="765" y="10916"/>
                  </a:lnTo>
                  <a:lnTo>
                    <a:pt x="5887" y="10916"/>
                  </a:lnTo>
                  <a:lnTo>
                    <a:pt x="5702" y="13812"/>
                  </a:lnTo>
                  <a:lnTo>
                    <a:pt x="1067" y="13812"/>
                  </a:lnTo>
                  <a:lnTo>
                    <a:pt x="974" y="12654"/>
                  </a:lnTo>
                  <a:lnTo>
                    <a:pt x="487" y="12654"/>
                  </a:lnTo>
                  <a:lnTo>
                    <a:pt x="673" y="14183"/>
                  </a:lnTo>
                  <a:lnTo>
                    <a:pt x="6072" y="14183"/>
                  </a:lnTo>
                  <a:lnTo>
                    <a:pt x="6374" y="10916"/>
                  </a:lnTo>
                  <a:lnTo>
                    <a:pt x="6652" y="10916"/>
                  </a:lnTo>
                  <a:lnTo>
                    <a:pt x="6652" y="8598"/>
                  </a:lnTo>
                  <a:lnTo>
                    <a:pt x="3569" y="8598"/>
                  </a:lnTo>
                  <a:lnTo>
                    <a:pt x="3569" y="8019"/>
                  </a:lnTo>
                  <a:cubicBezTo>
                    <a:pt x="3716" y="8059"/>
                    <a:pt x="3868" y="8077"/>
                    <a:pt x="4022" y="8077"/>
                  </a:cubicBezTo>
                  <a:cubicBezTo>
                    <a:pt x="4575" y="8077"/>
                    <a:pt x="5156" y="7840"/>
                    <a:pt x="5609" y="7532"/>
                  </a:cubicBezTo>
                  <a:cubicBezTo>
                    <a:pt x="6281" y="6953"/>
                    <a:pt x="6652" y="6188"/>
                    <a:pt x="6559" y="5400"/>
                  </a:cubicBezTo>
                  <a:lnTo>
                    <a:pt x="6559" y="5307"/>
                  </a:lnTo>
                  <a:lnTo>
                    <a:pt x="6466" y="5215"/>
                  </a:lnTo>
                  <a:cubicBezTo>
                    <a:pt x="6257" y="5155"/>
                    <a:pt x="6044" y="5127"/>
                    <a:pt x="5832" y="5127"/>
                  </a:cubicBezTo>
                  <a:cubicBezTo>
                    <a:pt x="4964" y="5127"/>
                    <a:pt x="4110" y="5609"/>
                    <a:pt x="3569" y="6466"/>
                  </a:cubicBezTo>
                  <a:lnTo>
                    <a:pt x="3569" y="5215"/>
                  </a:lnTo>
                  <a:cubicBezTo>
                    <a:pt x="4914" y="5122"/>
                    <a:pt x="5980" y="3963"/>
                    <a:pt x="5980" y="2596"/>
                  </a:cubicBezTo>
                  <a:cubicBezTo>
                    <a:pt x="5980" y="1924"/>
                    <a:pt x="5702" y="1344"/>
                    <a:pt x="5308" y="858"/>
                  </a:cubicBezTo>
                  <a:lnTo>
                    <a:pt x="5029" y="1159"/>
                  </a:lnTo>
                  <a:cubicBezTo>
                    <a:pt x="5308" y="1553"/>
                    <a:pt x="5493" y="2016"/>
                    <a:pt x="5493" y="2596"/>
                  </a:cubicBezTo>
                  <a:cubicBezTo>
                    <a:pt x="5493" y="3754"/>
                    <a:pt x="4636" y="4635"/>
                    <a:pt x="3569" y="4728"/>
                  </a:cubicBezTo>
                  <a:lnTo>
                    <a:pt x="3175" y="4728"/>
                  </a:lnTo>
                  <a:cubicBezTo>
                    <a:pt x="2017" y="4635"/>
                    <a:pt x="1159" y="3754"/>
                    <a:pt x="1159" y="2596"/>
                  </a:cubicBezTo>
                  <a:cubicBezTo>
                    <a:pt x="1159" y="1344"/>
                    <a:pt x="2133" y="394"/>
                    <a:pt x="3384" y="394"/>
                  </a:cubicBezTo>
                  <a:cubicBezTo>
                    <a:pt x="3871" y="394"/>
                    <a:pt x="4334" y="580"/>
                    <a:pt x="4728" y="858"/>
                  </a:cubicBezTo>
                  <a:lnTo>
                    <a:pt x="5029" y="580"/>
                  </a:lnTo>
                  <a:cubicBezTo>
                    <a:pt x="4543" y="186"/>
                    <a:pt x="3963"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5549275" y="2203950"/>
              <a:ext cx="12200" cy="9875"/>
            </a:xfrm>
            <a:custGeom>
              <a:avLst/>
              <a:gdLst/>
              <a:ahLst/>
              <a:cxnLst/>
              <a:rect l="l" t="t" r="r" b="b"/>
              <a:pathLst>
                <a:path w="488" h="395" extrusionOk="0">
                  <a:moveTo>
                    <a:pt x="1" y="1"/>
                  </a:moveTo>
                  <a:lnTo>
                    <a:pt x="1" y="395"/>
                  </a:lnTo>
                  <a:lnTo>
                    <a:pt x="488" y="395"/>
                  </a:lnTo>
                  <a:lnTo>
                    <a:pt x="4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5624025" y="2203950"/>
              <a:ext cx="9875" cy="9875"/>
            </a:xfrm>
            <a:custGeom>
              <a:avLst/>
              <a:gdLst/>
              <a:ahLst/>
              <a:cxnLst/>
              <a:rect l="l" t="t" r="r" b="b"/>
              <a:pathLst>
                <a:path w="395" h="395" extrusionOk="0">
                  <a:moveTo>
                    <a:pt x="1" y="1"/>
                  </a:moveTo>
                  <a:lnTo>
                    <a:pt x="1" y="395"/>
                  </a:lnTo>
                  <a:lnTo>
                    <a:pt x="394" y="395"/>
                  </a:lnTo>
                  <a:lnTo>
                    <a:pt x="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5553925" y="2384725"/>
              <a:ext cx="74750" cy="9875"/>
            </a:xfrm>
            <a:custGeom>
              <a:avLst/>
              <a:gdLst/>
              <a:ahLst/>
              <a:cxnLst/>
              <a:rect l="l" t="t" r="r" b="b"/>
              <a:pathLst>
                <a:path w="2990" h="395" extrusionOk="0">
                  <a:moveTo>
                    <a:pt x="0" y="0"/>
                  </a:moveTo>
                  <a:lnTo>
                    <a:pt x="0" y="394"/>
                  </a:lnTo>
                  <a:lnTo>
                    <a:pt x="487" y="394"/>
                  </a:lnTo>
                  <a:lnTo>
                    <a:pt x="487" y="0"/>
                  </a:lnTo>
                  <a:close/>
                  <a:moveTo>
                    <a:pt x="1252" y="0"/>
                  </a:moveTo>
                  <a:lnTo>
                    <a:pt x="1252" y="394"/>
                  </a:lnTo>
                  <a:lnTo>
                    <a:pt x="1738" y="394"/>
                  </a:lnTo>
                  <a:lnTo>
                    <a:pt x="1738" y="0"/>
                  </a:lnTo>
                  <a:close/>
                  <a:moveTo>
                    <a:pt x="2503" y="0"/>
                  </a:moveTo>
                  <a:lnTo>
                    <a:pt x="2503" y="394"/>
                  </a:lnTo>
                  <a:lnTo>
                    <a:pt x="2990" y="394"/>
                  </a:lnTo>
                  <a:lnTo>
                    <a:pt x="29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45"/>
          <p:cNvSpPr/>
          <p:nvPr/>
        </p:nvSpPr>
        <p:spPr>
          <a:xfrm>
            <a:off x="6386350" y="4319688"/>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3372;p84">
            <a:extLst>
              <a:ext uri="{FF2B5EF4-FFF2-40B4-BE49-F238E27FC236}">
                <a16:creationId xmlns:a16="http://schemas.microsoft.com/office/drawing/2014/main" id="{32343DFF-DC86-4BE8-B95B-76FB49B1EF99}"/>
              </a:ext>
            </a:extLst>
          </p:cNvPr>
          <p:cNvGrpSpPr/>
          <p:nvPr/>
        </p:nvGrpSpPr>
        <p:grpSpPr>
          <a:xfrm>
            <a:off x="1517894" y="1978949"/>
            <a:ext cx="226661" cy="363467"/>
            <a:chOff x="5211031" y="1969108"/>
            <a:chExt cx="226661" cy="363467"/>
          </a:xfrm>
        </p:grpSpPr>
        <p:sp>
          <p:nvSpPr>
            <p:cNvPr id="43" name="Google Shape;13373;p84">
              <a:extLst>
                <a:ext uri="{FF2B5EF4-FFF2-40B4-BE49-F238E27FC236}">
                  <a16:creationId xmlns:a16="http://schemas.microsoft.com/office/drawing/2014/main" id="{234D0343-81F4-4751-8873-A0701584FE2B}"/>
                </a:ext>
              </a:extLst>
            </p:cNvPr>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374;p84">
              <a:extLst>
                <a:ext uri="{FF2B5EF4-FFF2-40B4-BE49-F238E27FC236}">
                  <a16:creationId xmlns:a16="http://schemas.microsoft.com/office/drawing/2014/main" id="{769B30FA-2D94-40C9-AB6A-CD36AA40AF59}"/>
                </a:ext>
              </a:extLst>
            </p:cNvPr>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2456;p82">
            <a:extLst>
              <a:ext uri="{FF2B5EF4-FFF2-40B4-BE49-F238E27FC236}">
                <a16:creationId xmlns:a16="http://schemas.microsoft.com/office/drawing/2014/main" id="{9C7D2ADD-EC77-4BC6-A732-EBABD8D0BBD4}"/>
              </a:ext>
            </a:extLst>
          </p:cNvPr>
          <p:cNvGrpSpPr/>
          <p:nvPr/>
        </p:nvGrpSpPr>
        <p:grpSpPr>
          <a:xfrm>
            <a:off x="3423207" y="1978949"/>
            <a:ext cx="337069" cy="302593"/>
            <a:chOff x="3441065" y="4302505"/>
            <a:chExt cx="337069" cy="302593"/>
          </a:xfrm>
        </p:grpSpPr>
        <p:sp>
          <p:nvSpPr>
            <p:cNvPr id="50" name="Google Shape;12457;p82">
              <a:extLst>
                <a:ext uri="{FF2B5EF4-FFF2-40B4-BE49-F238E27FC236}">
                  <a16:creationId xmlns:a16="http://schemas.microsoft.com/office/drawing/2014/main" id="{A06631A3-7993-444C-BDE7-738B244178B8}"/>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458;p82">
              <a:extLst>
                <a:ext uri="{FF2B5EF4-FFF2-40B4-BE49-F238E27FC236}">
                  <a16:creationId xmlns:a16="http://schemas.microsoft.com/office/drawing/2014/main" id="{C1254C79-F5A7-4A57-87E3-2D7A9D77435C}"/>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459;p82">
              <a:extLst>
                <a:ext uri="{FF2B5EF4-FFF2-40B4-BE49-F238E27FC236}">
                  <a16:creationId xmlns:a16="http://schemas.microsoft.com/office/drawing/2014/main" id="{1AAB778F-271C-40EC-9063-FE3119A6FBA1}"/>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460;p82">
              <a:extLst>
                <a:ext uri="{FF2B5EF4-FFF2-40B4-BE49-F238E27FC236}">
                  <a16:creationId xmlns:a16="http://schemas.microsoft.com/office/drawing/2014/main" id="{D80FCFDA-2D83-4979-A739-954152BE438A}"/>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461;p82">
              <a:extLst>
                <a:ext uri="{FF2B5EF4-FFF2-40B4-BE49-F238E27FC236}">
                  <a16:creationId xmlns:a16="http://schemas.microsoft.com/office/drawing/2014/main" id="{0D0099E2-ED86-4ED9-A588-00C7405B3137}"/>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462;p82">
              <a:extLst>
                <a:ext uri="{FF2B5EF4-FFF2-40B4-BE49-F238E27FC236}">
                  <a16:creationId xmlns:a16="http://schemas.microsoft.com/office/drawing/2014/main" id="{A7C384BC-91EF-47D0-B833-661450F4A4DE}"/>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463;p82">
              <a:extLst>
                <a:ext uri="{FF2B5EF4-FFF2-40B4-BE49-F238E27FC236}">
                  <a16:creationId xmlns:a16="http://schemas.microsoft.com/office/drawing/2014/main" id="{FB57847A-222C-43B3-B890-893E660E6509}"/>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464;p82">
              <a:extLst>
                <a:ext uri="{FF2B5EF4-FFF2-40B4-BE49-F238E27FC236}">
                  <a16:creationId xmlns:a16="http://schemas.microsoft.com/office/drawing/2014/main" id="{51639CDE-AD8B-40D7-8651-11EBD7A9F380}"/>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465;p82">
              <a:extLst>
                <a:ext uri="{FF2B5EF4-FFF2-40B4-BE49-F238E27FC236}">
                  <a16:creationId xmlns:a16="http://schemas.microsoft.com/office/drawing/2014/main" id="{E171E5C5-FDBA-4632-9A28-4F42452A4E31}"/>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466;p82">
              <a:extLst>
                <a:ext uri="{FF2B5EF4-FFF2-40B4-BE49-F238E27FC236}">
                  <a16:creationId xmlns:a16="http://schemas.microsoft.com/office/drawing/2014/main" id="{89783056-306C-44C1-A9B9-F8BCA987BB35}"/>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467;p82">
              <a:extLst>
                <a:ext uri="{FF2B5EF4-FFF2-40B4-BE49-F238E27FC236}">
                  <a16:creationId xmlns:a16="http://schemas.microsoft.com/office/drawing/2014/main" id="{1A9E147B-9B94-48BE-826D-F11423B3AE64}"/>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468;p82">
              <a:extLst>
                <a:ext uri="{FF2B5EF4-FFF2-40B4-BE49-F238E27FC236}">
                  <a16:creationId xmlns:a16="http://schemas.microsoft.com/office/drawing/2014/main" id="{D096FC74-0786-4B93-8EE7-61F57AC48A3B}"/>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469;p82">
              <a:extLst>
                <a:ext uri="{FF2B5EF4-FFF2-40B4-BE49-F238E27FC236}">
                  <a16:creationId xmlns:a16="http://schemas.microsoft.com/office/drawing/2014/main" id="{61A2CB02-A41D-4BEC-B7F4-50B6DC1CD069}"/>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13202;p84">
            <a:extLst>
              <a:ext uri="{FF2B5EF4-FFF2-40B4-BE49-F238E27FC236}">
                <a16:creationId xmlns:a16="http://schemas.microsoft.com/office/drawing/2014/main" id="{6E7EC8D7-F8AE-45A7-BCE6-5D9EE6F4EB3E}"/>
              </a:ext>
            </a:extLst>
          </p:cNvPr>
          <p:cNvGrpSpPr/>
          <p:nvPr/>
        </p:nvGrpSpPr>
        <p:grpSpPr>
          <a:xfrm>
            <a:off x="7337487" y="2012741"/>
            <a:ext cx="350576" cy="280454"/>
            <a:chOff x="7500054" y="2934735"/>
            <a:chExt cx="350576" cy="280454"/>
          </a:xfrm>
        </p:grpSpPr>
        <p:sp>
          <p:nvSpPr>
            <p:cNvPr id="68" name="Google Shape;13203;p84">
              <a:extLst>
                <a:ext uri="{FF2B5EF4-FFF2-40B4-BE49-F238E27FC236}">
                  <a16:creationId xmlns:a16="http://schemas.microsoft.com/office/drawing/2014/main" id="{CAEBA4B3-2079-438A-99D4-1EAB03A50C2B}"/>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204;p84">
              <a:extLst>
                <a:ext uri="{FF2B5EF4-FFF2-40B4-BE49-F238E27FC236}">
                  <a16:creationId xmlns:a16="http://schemas.microsoft.com/office/drawing/2014/main" id="{ED444C4D-11D1-4297-9165-CDFDCA82D1F8}"/>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205;p84">
              <a:extLst>
                <a:ext uri="{FF2B5EF4-FFF2-40B4-BE49-F238E27FC236}">
                  <a16:creationId xmlns:a16="http://schemas.microsoft.com/office/drawing/2014/main" id="{39936347-2F4A-46CF-8C0D-1E3A970E6651}"/>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206;p84">
              <a:extLst>
                <a:ext uri="{FF2B5EF4-FFF2-40B4-BE49-F238E27FC236}">
                  <a16:creationId xmlns:a16="http://schemas.microsoft.com/office/drawing/2014/main" id="{531051E2-8B42-4F52-B3BC-EEE0EB7CBA6E}"/>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207;p84">
              <a:extLst>
                <a:ext uri="{FF2B5EF4-FFF2-40B4-BE49-F238E27FC236}">
                  <a16:creationId xmlns:a16="http://schemas.microsoft.com/office/drawing/2014/main" id="{CAE19BD6-9C0C-437E-9BFD-1C8BB3DAA218}"/>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208;p84">
              <a:extLst>
                <a:ext uri="{FF2B5EF4-FFF2-40B4-BE49-F238E27FC236}">
                  <a16:creationId xmlns:a16="http://schemas.microsoft.com/office/drawing/2014/main" id="{66527513-5E40-4DB0-B243-2D58BD40461C}"/>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209;p84">
              <a:extLst>
                <a:ext uri="{FF2B5EF4-FFF2-40B4-BE49-F238E27FC236}">
                  <a16:creationId xmlns:a16="http://schemas.microsoft.com/office/drawing/2014/main" id="{9C63205E-D626-4CDF-BC9C-019079839E40}"/>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210;p84">
              <a:extLst>
                <a:ext uri="{FF2B5EF4-FFF2-40B4-BE49-F238E27FC236}">
                  <a16:creationId xmlns:a16="http://schemas.microsoft.com/office/drawing/2014/main" id="{27D716DA-66AF-49CF-BBA5-05EAFF49E49D}"/>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TextBox 45">
            <a:extLst>
              <a:ext uri="{FF2B5EF4-FFF2-40B4-BE49-F238E27FC236}">
                <a16:creationId xmlns:a16="http://schemas.microsoft.com/office/drawing/2014/main" id="{4500819B-577E-44F0-B795-72AF4E4FB465}"/>
              </a:ext>
            </a:extLst>
          </p:cNvPr>
          <p:cNvSpPr txBox="1"/>
          <p:nvPr/>
        </p:nvSpPr>
        <p:spPr>
          <a:xfrm>
            <a:off x="8729330" y="4603488"/>
            <a:ext cx="414670" cy="307777"/>
          </a:xfrm>
          <a:prstGeom prst="rect">
            <a:avLst/>
          </a:prstGeom>
          <a:noFill/>
        </p:spPr>
        <p:txBody>
          <a:bodyPr wrap="square" rtlCol="0">
            <a:spAutoFit/>
          </a:bodyPr>
          <a:lstStyle/>
          <a:p>
            <a:r>
              <a:rPr lang="fr-FR" dirty="0">
                <a:solidFill>
                  <a:schemeClr val="tx1"/>
                </a:solidFill>
              </a:rPr>
              <a:t>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1"/>
          <p:cNvSpPr txBox="1">
            <a:spLocks noGrp="1"/>
          </p:cNvSpPr>
          <p:nvPr>
            <p:ph type="title"/>
          </p:nvPr>
        </p:nvSpPr>
        <p:spPr>
          <a:xfrm>
            <a:off x="1969550" y="540000"/>
            <a:ext cx="5205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Digit</a:t>
            </a:r>
            <a:r>
              <a:rPr lang="en-US" dirty="0"/>
              <a:t>alisation </a:t>
            </a:r>
            <a:r>
              <a:rPr lang="fr-FR" dirty="0"/>
              <a:t>Minière</a:t>
            </a:r>
          </a:p>
        </p:txBody>
      </p:sp>
      <p:sp>
        <p:nvSpPr>
          <p:cNvPr id="851" name="Google Shape;851;p61"/>
          <p:cNvSpPr/>
          <p:nvPr/>
        </p:nvSpPr>
        <p:spPr>
          <a:xfrm rot="-5398823">
            <a:off x="4134165" y="1597251"/>
            <a:ext cx="876000" cy="876300"/>
          </a:xfrm>
          <a:prstGeom prst="arc">
            <a:avLst>
              <a:gd name="adj1" fmla="val 16200000"/>
              <a:gd name="adj2" fmla="val 10818910"/>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 name="Google Shape;852;p61"/>
          <p:cNvGrpSpPr/>
          <p:nvPr/>
        </p:nvGrpSpPr>
        <p:grpSpPr>
          <a:xfrm>
            <a:off x="4313081" y="1808226"/>
            <a:ext cx="517839" cy="454684"/>
            <a:chOff x="4016650" y="3739100"/>
            <a:chExt cx="357500" cy="313900"/>
          </a:xfrm>
        </p:grpSpPr>
        <p:sp>
          <p:nvSpPr>
            <p:cNvPr id="853" name="Google Shape;853;p61"/>
            <p:cNvSpPr/>
            <p:nvPr/>
          </p:nvSpPr>
          <p:spPr>
            <a:xfrm>
              <a:off x="4130200" y="3739100"/>
              <a:ext cx="243950" cy="219800"/>
            </a:xfrm>
            <a:custGeom>
              <a:avLst/>
              <a:gdLst/>
              <a:ahLst/>
              <a:cxnLst/>
              <a:rect l="l" t="t" r="r" b="b"/>
              <a:pathLst>
                <a:path w="9758" h="8792" extrusionOk="0">
                  <a:moveTo>
                    <a:pt x="2556" y="0"/>
                  </a:moveTo>
                  <a:cubicBezTo>
                    <a:pt x="1750" y="0"/>
                    <a:pt x="946" y="162"/>
                    <a:pt x="186" y="495"/>
                  </a:cubicBezTo>
                  <a:lnTo>
                    <a:pt x="1" y="588"/>
                  </a:lnTo>
                  <a:lnTo>
                    <a:pt x="858" y="2604"/>
                  </a:lnTo>
                  <a:lnTo>
                    <a:pt x="1067" y="2511"/>
                  </a:lnTo>
                  <a:cubicBezTo>
                    <a:pt x="1530" y="2326"/>
                    <a:pt x="2017" y="2233"/>
                    <a:pt x="2596" y="2233"/>
                  </a:cubicBezTo>
                  <a:cubicBezTo>
                    <a:pt x="4728" y="2233"/>
                    <a:pt x="6466" y="3879"/>
                    <a:pt x="6652" y="5987"/>
                  </a:cubicBezTo>
                  <a:lnTo>
                    <a:pt x="5794" y="5987"/>
                  </a:lnTo>
                  <a:lnTo>
                    <a:pt x="7718" y="8792"/>
                  </a:lnTo>
                  <a:lnTo>
                    <a:pt x="9757" y="5987"/>
                  </a:lnTo>
                  <a:lnTo>
                    <a:pt x="8877" y="5987"/>
                  </a:lnTo>
                  <a:cubicBezTo>
                    <a:pt x="8784" y="4551"/>
                    <a:pt x="8205" y="3091"/>
                    <a:pt x="7231" y="2025"/>
                  </a:cubicBezTo>
                  <a:lnTo>
                    <a:pt x="6953" y="2326"/>
                  </a:lnTo>
                  <a:cubicBezTo>
                    <a:pt x="7903" y="3392"/>
                    <a:pt x="8390" y="4736"/>
                    <a:pt x="8483" y="6196"/>
                  </a:cubicBezTo>
                  <a:lnTo>
                    <a:pt x="8483" y="6474"/>
                  </a:lnTo>
                  <a:lnTo>
                    <a:pt x="8877" y="6474"/>
                  </a:lnTo>
                  <a:lnTo>
                    <a:pt x="7718" y="8120"/>
                  </a:lnTo>
                  <a:lnTo>
                    <a:pt x="6559" y="6474"/>
                  </a:lnTo>
                  <a:lnTo>
                    <a:pt x="7046" y="6474"/>
                  </a:lnTo>
                  <a:lnTo>
                    <a:pt x="7046" y="6196"/>
                  </a:lnTo>
                  <a:cubicBezTo>
                    <a:pt x="7046" y="5037"/>
                    <a:pt x="6559" y="3971"/>
                    <a:pt x="5702" y="3091"/>
                  </a:cubicBezTo>
                  <a:cubicBezTo>
                    <a:pt x="4848" y="2253"/>
                    <a:pt x="3746" y="1851"/>
                    <a:pt x="2651" y="1851"/>
                  </a:cubicBezTo>
                  <a:cubicBezTo>
                    <a:pt x="2110" y="1851"/>
                    <a:pt x="1572" y="1949"/>
                    <a:pt x="1067" y="2140"/>
                  </a:cubicBezTo>
                  <a:lnTo>
                    <a:pt x="487" y="773"/>
                  </a:lnTo>
                  <a:cubicBezTo>
                    <a:pt x="1146" y="523"/>
                    <a:pt x="1847" y="397"/>
                    <a:pt x="2553" y="397"/>
                  </a:cubicBezTo>
                  <a:cubicBezTo>
                    <a:pt x="4007" y="397"/>
                    <a:pt x="5482" y="932"/>
                    <a:pt x="6652" y="2025"/>
                  </a:cubicBezTo>
                  <a:lnTo>
                    <a:pt x="6953" y="1746"/>
                  </a:lnTo>
                  <a:cubicBezTo>
                    <a:pt x="5672" y="602"/>
                    <a:pt x="4109" y="0"/>
                    <a:pt x="2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1"/>
            <p:cNvSpPr/>
            <p:nvPr/>
          </p:nvSpPr>
          <p:spPr>
            <a:xfrm>
              <a:off x="4016650" y="3830825"/>
              <a:ext cx="243925" cy="222175"/>
            </a:xfrm>
            <a:custGeom>
              <a:avLst/>
              <a:gdLst/>
              <a:ahLst/>
              <a:cxnLst/>
              <a:rect l="l" t="t" r="r" b="b"/>
              <a:pathLst>
                <a:path w="9757" h="8887" extrusionOk="0">
                  <a:moveTo>
                    <a:pt x="2016" y="1"/>
                  </a:moveTo>
                  <a:lnTo>
                    <a:pt x="0" y="2805"/>
                  </a:lnTo>
                  <a:lnTo>
                    <a:pt x="858" y="2805"/>
                  </a:lnTo>
                  <a:cubicBezTo>
                    <a:pt x="974" y="4149"/>
                    <a:pt x="1437" y="5424"/>
                    <a:pt x="2225" y="6467"/>
                  </a:cubicBezTo>
                  <a:lnTo>
                    <a:pt x="2596" y="6281"/>
                  </a:lnTo>
                  <a:cubicBezTo>
                    <a:pt x="1738" y="5215"/>
                    <a:pt x="1344" y="3964"/>
                    <a:pt x="1252" y="2620"/>
                  </a:cubicBezTo>
                  <a:lnTo>
                    <a:pt x="1252" y="2411"/>
                  </a:lnTo>
                  <a:lnTo>
                    <a:pt x="858" y="2411"/>
                  </a:lnTo>
                  <a:lnTo>
                    <a:pt x="2016" y="789"/>
                  </a:lnTo>
                  <a:lnTo>
                    <a:pt x="3175" y="2411"/>
                  </a:lnTo>
                  <a:lnTo>
                    <a:pt x="2712" y="2411"/>
                  </a:lnTo>
                  <a:lnTo>
                    <a:pt x="2712" y="2620"/>
                  </a:lnTo>
                  <a:cubicBezTo>
                    <a:pt x="2712" y="5123"/>
                    <a:pt x="4728" y="7046"/>
                    <a:pt x="7138" y="7046"/>
                  </a:cubicBezTo>
                  <a:cubicBezTo>
                    <a:pt x="7718" y="7046"/>
                    <a:pt x="8204" y="6953"/>
                    <a:pt x="8691" y="6768"/>
                  </a:cubicBezTo>
                  <a:lnTo>
                    <a:pt x="9270" y="8019"/>
                  </a:lnTo>
                  <a:cubicBezTo>
                    <a:pt x="8552" y="8304"/>
                    <a:pt x="7804" y="8446"/>
                    <a:pt x="7063" y="8446"/>
                  </a:cubicBezTo>
                  <a:cubicBezTo>
                    <a:pt x="5509" y="8446"/>
                    <a:pt x="3981" y="7822"/>
                    <a:pt x="2804" y="6583"/>
                  </a:cubicBezTo>
                  <a:lnTo>
                    <a:pt x="2503" y="6861"/>
                  </a:lnTo>
                  <a:cubicBezTo>
                    <a:pt x="3808" y="8227"/>
                    <a:pt x="5487" y="8886"/>
                    <a:pt x="7151" y="8886"/>
                  </a:cubicBezTo>
                  <a:cubicBezTo>
                    <a:pt x="7969" y="8886"/>
                    <a:pt x="8784" y="8727"/>
                    <a:pt x="9548" y="8413"/>
                  </a:cubicBezTo>
                  <a:lnTo>
                    <a:pt x="9757" y="8321"/>
                  </a:lnTo>
                  <a:lnTo>
                    <a:pt x="8876" y="6281"/>
                  </a:lnTo>
                  <a:lnTo>
                    <a:pt x="8691" y="6281"/>
                  </a:lnTo>
                  <a:cubicBezTo>
                    <a:pt x="8168" y="6522"/>
                    <a:pt x="7609" y="6641"/>
                    <a:pt x="7054" y="6641"/>
                  </a:cubicBezTo>
                  <a:cubicBezTo>
                    <a:pt x="6060" y="6641"/>
                    <a:pt x="5078" y="6260"/>
                    <a:pt x="4334" y="5517"/>
                  </a:cubicBezTo>
                  <a:cubicBezTo>
                    <a:pt x="3569" y="4729"/>
                    <a:pt x="3175" y="3871"/>
                    <a:pt x="3083" y="2805"/>
                  </a:cubicBezTo>
                  <a:lnTo>
                    <a:pt x="3963" y="2805"/>
                  </a:lnTo>
                  <a:lnTo>
                    <a:pt x="20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1"/>
            <p:cNvSpPr/>
            <p:nvPr/>
          </p:nvSpPr>
          <p:spPr>
            <a:xfrm>
              <a:off x="4122675" y="3823875"/>
              <a:ext cx="144875" cy="144875"/>
            </a:xfrm>
            <a:custGeom>
              <a:avLst/>
              <a:gdLst/>
              <a:ahLst/>
              <a:cxnLst/>
              <a:rect l="l" t="t" r="r" b="b"/>
              <a:pathLst>
                <a:path w="5795" h="5795" extrusionOk="0">
                  <a:moveTo>
                    <a:pt x="2897" y="372"/>
                  </a:moveTo>
                  <a:cubicBezTo>
                    <a:pt x="4265" y="372"/>
                    <a:pt x="5423" y="1530"/>
                    <a:pt x="5423" y="2898"/>
                  </a:cubicBezTo>
                  <a:cubicBezTo>
                    <a:pt x="5423" y="4242"/>
                    <a:pt x="4265" y="5401"/>
                    <a:pt x="2897" y="5401"/>
                  </a:cubicBezTo>
                  <a:cubicBezTo>
                    <a:pt x="1553" y="5401"/>
                    <a:pt x="394" y="4242"/>
                    <a:pt x="394" y="2898"/>
                  </a:cubicBezTo>
                  <a:cubicBezTo>
                    <a:pt x="394" y="1530"/>
                    <a:pt x="1553" y="372"/>
                    <a:pt x="2897" y="372"/>
                  </a:cubicBezTo>
                  <a:close/>
                  <a:moveTo>
                    <a:pt x="2897" y="1"/>
                  </a:moveTo>
                  <a:cubicBezTo>
                    <a:pt x="1368" y="1"/>
                    <a:pt x="0" y="1252"/>
                    <a:pt x="0" y="2898"/>
                  </a:cubicBezTo>
                  <a:cubicBezTo>
                    <a:pt x="0" y="4543"/>
                    <a:pt x="1368" y="5795"/>
                    <a:pt x="2897" y="5795"/>
                  </a:cubicBezTo>
                  <a:cubicBezTo>
                    <a:pt x="4543" y="5795"/>
                    <a:pt x="5794" y="4543"/>
                    <a:pt x="5794" y="2898"/>
                  </a:cubicBezTo>
                  <a:cubicBezTo>
                    <a:pt x="5794" y="1252"/>
                    <a:pt x="4543" y="1"/>
                    <a:pt x="2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1"/>
            <p:cNvSpPr/>
            <p:nvPr/>
          </p:nvSpPr>
          <p:spPr>
            <a:xfrm>
              <a:off x="4171350" y="3845325"/>
              <a:ext cx="48100" cy="101400"/>
            </a:xfrm>
            <a:custGeom>
              <a:avLst/>
              <a:gdLst/>
              <a:ahLst/>
              <a:cxnLst/>
              <a:rect l="l" t="t" r="r" b="b"/>
              <a:pathLst>
                <a:path w="1924" h="4056" extrusionOk="0">
                  <a:moveTo>
                    <a:pt x="765" y="788"/>
                  </a:moveTo>
                  <a:lnTo>
                    <a:pt x="765" y="1831"/>
                  </a:lnTo>
                  <a:cubicBezTo>
                    <a:pt x="579" y="1738"/>
                    <a:pt x="464" y="1646"/>
                    <a:pt x="464" y="1368"/>
                  </a:cubicBezTo>
                  <a:lnTo>
                    <a:pt x="464" y="1252"/>
                  </a:lnTo>
                  <a:cubicBezTo>
                    <a:pt x="464" y="1066"/>
                    <a:pt x="579" y="881"/>
                    <a:pt x="765" y="788"/>
                  </a:cubicBezTo>
                  <a:close/>
                  <a:moveTo>
                    <a:pt x="1159" y="2225"/>
                  </a:moveTo>
                  <a:cubicBezTo>
                    <a:pt x="1344" y="2318"/>
                    <a:pt x="1530" y="2411"/>
                    <a:pt x="1530" y="2619"/>
                  </a:cubicBezTo>
                  <a:lnTo>
                    <a:pt x="1530" y="2804"/>
                  </a:lnTo>
                  <a:cubicBezTo>
                    <a:pt x="1530" y="2990"/>
                    <a:pt x="1344" y="3198"/>
                    <a:pt x="1159" y="3291"/>
                  </a:cubicBezTo>
                  <a:lnTo>
                    <a:pt x="1159" y="2225"/>
                  </a:lnTo>
                  <a:close/>
                  <a:moveTo>
                    <a:pt x="765" y="0"/>
                  </a:moveTo>
                  <a:lnTo>
                    <a:pt x="765" y="394"/>
                  </a:lnTo>
                  <a:cubicBezTo>
                    <a:pt x="371" y="487"/>
                    <a:pt x="0" y="788"/>
                    <a:pt x="0" y="1252"/>
                  </a:cubicBezTo>
                  <a:lnTo>
                    <a:pt x="0" y="1368"/>
                  </a:lnTo>
                  <a:cubicBezTo>
                    <a:pt x="0" y="1831"/>
                    <a:pt x="371" y="2225"/>
                    <a:pt x="765" y="2225"/>
                  </a:cubicBezTo>
                  <a:lnTo>
                    <a:pt x="765" y="3291"/>
                  </a:lnTo>
                  <a:cubicBezTo>
                    <a:pt x="579" y="3198"/>
                    <a:pt x="464" y="2990"/>
                    <a:pt x="464" y="2804"/>
                  </a:cubicBezTo>
                  <a:lnTo>
                    <a:pt x="0" y="2804"/>
                  </a:lnTo>
                  <a:cubicBezTo>
                    <a:pt x="0" y="3291"/>
                    <a:pt x="371" y="3569"/>
                    <a:pt x="765" y="3685"/>
                  </a:cubicBezTo>
                  <a:lnTo>
                    <a:pt x="765" y="4056"/>
                  </a:lnTo>
                  <a:lnTo>
                    <a:pt x="1159" y="4056"/>
                  </a:lnTo>
                  <a:lnTo>
                    <a:pt x="1159" y="3685"/>
                  </a:lnTo>
                  <a:cubicBezTo>
                    <a:pt x="1622" y="3569"/>
                    <a:pt x="1924" y="3198"/>
                    <a:pt x="1924" y="2804"/>
                  </a:cubicBezTo>
                  <a:lnTo>
                    <a:pt x="1924" y="2619"/>
                  </a:lnTo>
                  <a:cubicBezTo>
                    <a:pt x="1924" y="2225"/>
                    <a:pt x="1622" y="1831"/>
                    <a:pt x="1159" y="1831"/>
                  </a:cubicBezTo>
                  <a:lnTo>
                    <a:pt x="1159" y="788"/>
                  </a:lnTo>
                  <a:cubicBezTo>
                    <a:pt x="1344" y="881"/>
                    <a:pt x="1530" y="1066"/>
                    <a:pt x="1530" y="1252"/>
                  </a:cubicBezTo>
                  <a:lnTo>
                    <a:pt x="1924" y="1252"/>
                  </a:lnTo>
                  <a:cubicBezTo>
                    <a:pt x="1924" y="788"/>
                    <a:pt x="1622" y="394"/>
                    <a:pt x="1159" y="394"/>
                  </a:cubicBezTo>
                  <a:lnTo>
                    <a:pt x="11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1"/>
            <p:cNvSpPr/>
            <p:nvPr/>
          </p:nvSpPr>
          <p:spPr>
            <a:xfrm>
              <a:off x="4231600" y="3891100"/>
              <a:ext cx="12175" cy="9875"/>
            </a:xfrm>
            <a:custGeom>
              <a:avLst/>
              <a:gdLst/>
              <a:ahLst/>
              <a:cxnLst/>
              <a:rect l="l" t="t" r="r" b="b"/>
              <a:pathLst>
                <a:path w="487" h="395" extrusionOk="0">
                  <a:moveTo>
                    <a:pt x="0" y="0"/>
                  </a:moveTo>
                  <a:lnTo>
                    <a:pt x="0" y="394"/>
                  </a:lnTo>
                  <a:lnTo>
                    <a:pt x="487" y="394"/>
                  </a:lnTo>
                  <a:lnTo>
                    <a:pt x="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1"/>
            <p:cNvSpPr/>
            <p:nvPr/>
          </p:nvSpPr>
          <p:spPr>
            <a:xfrm>
              <a:off x="4149325" y="3891100"/>
              <a:ext cx="9875" cy="9875"/>
            </a:xfrm>
            <a:custGeom>
              <a:avLst/>
              <a:gdLst/>
              <a:ahLst/>
              <a:cxnLst/>
              <a:rect l="l" t="t" r="r" b="b"/>
              <a:pathLst>
                <a:path w="395" h="395" extrusionOk="0">
                  <a:moveTo>
                    <a:pt x="0" y="0"/>
                  </a:moveTo>
                  <a:lnTo>
                    <a:pt x="0" y="394"/>
                  </a:lnTo>
                  <a:lnTo>
                    <a:pt x="394" y="394"/>
                  </a:lnTo>
                  <a:lnTo>
                    <a:pt x="3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1"/>
            <p:cNvSpPr/>
            <p:nvPr/>
          </p:nvSpPr>
          <p:spPr>
            <a:xfrm>
              <a:off x="4195100" y="3760725"/>
              <a:ext cx="72450" cy="29000"/>
            </a:xfrm>
            <a:custGeom>
              <a:avLst/>
              <a:gdLst/>
              <a:ahLst/>
              <a:cxnLst/>
              <a:rect l="l" t="t" r="r" b="b"/>
              <a:pathLst>
                <a:path w="2898" h="1160" extrusionOk="0">
                  <a:moveTo>
                    <a:pt x="0" y="1"/>
                  </a:moveTo>
                  <a:lnTo>
                    <a:pt x="0" y="395"/>
                  </a:lnTo>
                  <a:lnTo>
                    <a:pt x="394" y="395"/>
                  </a:lnTo>
                  <a:lnTo>
                    <a:pt x="394" y="1"/>
                  </a:lnTo>
                  <a:close/>
                  <a:moveTo>
                    <a:pt x="1252" y="117"/>
                  </a:moveTo>
                  <a:lnTo>
                    <a:pt x="1159" y="580"/>
                  </a:lnTo>
                  <a:cubicBezTo>
                    <a:pt x="1252" y="580"/>
                    <a:pt x="1460" y="580"/>
                    <a:pt x="1553" y="696"/>
                  </a:cubicBezTo>
                  <a:lnTo>
                    <a:pt x="1646" y="302"/>
                  </a:lnTo>
                  <a:cubicBezTo>
                    <a:pt x="1553" y="209"/>
                    <a:pt x="1460" y="209"/>
                    <a:pt x="1252" y="117"/>
                  </a:cubicBezTo>
                  <a:close/>
                  <a:moveTo>
                    <a:pt x="2526" y="580"/>
                  </a:moveTo>
                  <a:lnTo>
                    <a:pt x="2318" y="974"/>
                  </a:lnTo>
                  <a:cubicBezTo>
                    <a:pt x="2410" y="974"/>
                    <a:pt x="2526" y="1067"/>
                    <a:pt x="2619" y="1160"/>
                  </a:cubicBezTo>
                  <a:lnTo>
                    <a:pt x="2897" y="789"/>
                  </a:lnTo>
                  <a:cubicBezTo>
                    <a:pt x="2712" y="696"/>
                    <a:pt x="2619" y="696"/>
                    <a:pt x="2526" y="5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1"/>
            <p:cNvSpPr/>
            <p:nvPr/>
          </p:nvSpPr>
          <p:spPr>
            <a:xfrm>
              <a:off x="4122675" y="4002325"/>
              <a:ext cx="72450" cy="29000"/>
            </a:xfrm>
            <a:custGeom>
              <a:avLst/>
              <a:gdLst/>
              <a:ahLst/>
              <a:cxnLst/>
              <a:rect l="l" t="t" r="r" b="b"/>
              <a:pathLst>
                <a:path w="2898" h="1160" extrusionOk="0">
                  <a:moveTo>
                    <a:pt x="302" y="1"/>
                  </a:moveTo>
                  <a:lnTo>
                    <a:pt x="0" y="395"/>
                  </a:lnTo>
                  <a:cubicBezTo>
                    <a:pt x="209" y="395"/>
                    <a:pt x="302" y="487"/>
                    <a:pt x="394" y="580"/>
                  </a:cubicBezTo>
                  <a:lnTo>
                    <a:pt x="580" y="186"/>
                  </a:lnTo>
                  <a:cubicBezTo>
                    <a:pt x="487" y="93"/>
                    <a:pt x="394" y="93"/>
                    <a:pt x="302" y="1"/>
                  </a:cubicBezTo>
                  <a:close/>
                  <a:moveTo>
                    <a:pt x="1368" y="487"/>
                  </a:moveTo>
                  <a:lnTo>
                    <a:pt x="1252" y="881"/>
                  </a:lnTo>
                  <a:cubicBezTo>
                    <a:pt x="1368" y="974"/>
                    <a:pt x="1460" y="974"/>
                    <a:pt x="1646" y="974"/>
                  </a:cubicBezTo>
                  <a:lnTo>
                    <a:pt x="1738" y="580"/>
                  </a:lnTo>
                  <a:cubicBezTo>
                    <a:pt x="1646" y="580"/>
                    <a:pt x="1460" y="487"/>
                    <a:pt x="1368" y="487"/>
                  </a:cubicBezTo>
                  <a:close/>
                  <a:moveTo>
                    <a:pt x="2526" y="766"/>
                  </a:moveTo>
                  <a:lnTo>
                    <a:pt x="2526" y="1159"/>
                  </a:lnTo>
                  <a:lnTo>
                    <a:pt x="2897" y="1159"/>
                  </a:lnTo>
                  <a:lnTo>
                    <a:pt x="2897" y="76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61"/>
          <p:cNvSpPr/>
          <p:nvPr/>
        </p:nvSpPr>
        <p:spPr>
          <a:xfrm>
            <a:off x="726879" y="1893075"/>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1"/>
          <p:cNvSpPr/>
          <p:nvPr/>
        </p:nvSpPr>
        <p:spPr>
          <a:xfrm rot="10800000">
            <a:off x="5228300" y="1597619"/>
            <a:ext cx="875400" cy="875400"/>
          </a:xfrm>
          <a:prstGeom prst="arc">
            <a:avLst>
              <a:gd name="adj1" fmla="val 16200000"/>
              <a:gd name="adj2" fmla="val 11737237"/>
            </a:avLst>
          </a:prstGeom>
          <a:solidFill>
            <a:schemeClr val="accent3"/>
          </a:solidFill>
          <a:ln w="9525" cap="flat" cmpd="sng">
            <a:solidFill>
              <a:schemeClr val="dk2"/>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1"/>
          <p:cNvSpPr/>
          <p:nvPr/>
        </p:nvSpPr>
        <p:spPr>
          <a:xfrm>
            <a:off x="3650250" y="3023188"/>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1"/>
          <p:cNvSpPr/>
          <p:nvPr/>
        </p:nvSpPr>
        <p:spPr>
          <a:xfrm>
            <a:off x="6583188" y="1893075"/>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1"/>
          <p:cNvSpPr/>
          <p:nvPr/>
        </p:nvSpPr>
        <p:spPr>
          <a:xfrm rot="-5400000">
            <a:off x="3040496" y="1597464"/>
            <a:ext cx="875400" cy="875700"/>
          </a:xfrm>
          <a:prstGeom prst="arc">
            <a:avLst>
              <a:gd name="adj1" fmla="val 16200000"/>
              <a:gd name="adj2" fmla="val 10706902"/>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1"/>
          <p:cNvSpPr txBox="1"/>
          <p:nvPr/>
        </p:nvSpPr>
        <p:spPr>
          <a:xfrm>
            <a:off x="3699750" y="3191113"/>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000" dirty="0">
                <a:solidFill>
                  <a:srgbClr val="333A56"/>
                </a:solidFill>
                <a:latin typeface="Tenor Sans"/>
                <a:ea typeface="Tenor Sans"/>
                <a:cs typeface="Tenor Sans"/>
                <a:sym typeface="Tenor Sans"/>
              </a:rPr>
              <a:t>Gain</a:t>
            </a:r>
            <a:endParaRPr sz="3000" dirty="0">
              <a:solidFill>
                <a:srgbClr val="333A56"/>
              </a:solidFill>
              <a:latin typeface="Tenor Sans"/>
              <a:ea typeface="Tenor Sans"/>
              <a:cs typeface="Tenor Sans"/>
              <a:sym typeface="Tenor Sans"/>
            </a:endParaRPr>
          </a:p>
        </p:txBody>
      </p:sp>
      <p:sp>
        <p:nvSpPr>
          <p:cNvPr id="869" name="Google Shape;869;p61"/>
          <p:cNvSpPr txBox="1"/>
          <p:nvPr/>
        </p:nvSpPr>
        <p:spPr>
          <a:xfrm>
            <a:off x="3699750" y="3715163"/>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333A56"/>
                </a:solidFill>
                <a:latin typeface="Nunito"/>
                <a:ea typeface="Nunito"/>
                <a:cs typeface="Nunito"/>
                <a:sym typeface="Nunito"/>
              </a:rPr>
              <a:t>Objectif désiré</a:t>
            </a:r>
            <a:endParaRPr dirty="0">
              <a:solidFill>
                <a:srgbClr val="333A56"/>
              </a:solidFill>
              <a:latin typeface="Nunito"/>
              <a:ea typeface="Nunito"/>
              <a:cs typeface="Nunito"/>
              <a:sym typeface="Nunito"/>
            </a:endParaRPr>
          </a:p>
        </p:txBody>
      </p:sp>
      <p:sp>
        <p:nvSpPr>
          <p:cNvPr id="870" name="Google Shape;870;p61"/>
          <p:cNvSpPr txBox="1"/>
          <p:nvPr/>
        </p:nvSpPr>
        <p:spPr>
          <a:xfrm>
            <a:off x="509552" y="2035314"/>
            <a:ext cx="2271088"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rgbClr val="333A56"/>
                </a:solidFill>
                <a:latin typeface="Tenor Sans"/>
                <a:ea typeface="Tenor Sans"/>
                <a:cs typeface="Tenor Sans"/>
                <a:sym typeface="Tenor Sans"/>
              </a:rPr>
              <a:t>Digitalisation</a:t>
            </a:r>
            <a:endParaRPr sz="1800" dirty="0">
              <a:solidFill>
                <a:srgbClr val="333A56"/>
              </a:solidFill>
              <a:latin typeface="Tenor Sans"/>
              <a:ea typeface="Tenor Sans"/>
              <a:cs typeface="Tenor Sans"/>
              <a:sym typeface="Tenor Sans"/>
            </a:endParaRPr>
          </a:p>
        </p:txBody>
      </p:sp>
      <p:sp>
        <p:nvSpPr>
          <p:cNvPr id="871" name="Google Shape;871;p61"/>
          <p:cNvSpPr txBox="1"/>
          <p:nvPr/>
        </p:nvSpPr>
        <p:spPr>
          <a:xfrm>
            <a:off x="766812" y="2505838"/>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333A56"/>
                </a:solidFill>
                <a:latin typeface="Nunito"/>
                <a:ea typeface="Nunito"/>
                <a:cs typeface="Nunito"/>
                <a:sym typeface="Nunito"/>
              </a:rPr>
              <a:t>S</a:t>
            </a:r>
            <a:r>
              <a:rPr lang="fr-FR" dirty="0">
                <a:solidFill>
                  <a:srgbClr val="333A56"/>
                </a:solidFill>
                <a:latin typeface="Nunito"/>
                <a:ea typeface="Nunito"/>
                <a:cs typeface="Nunito"/>
                <a:sym typeface="Nunito"/>
              </a:rPr>
              <a:t>ervices digitaux</a:t>
            </a:r>
            <a:endParaRPr dirty="0">
              <a:solidFill>
                <a:srgbClr val="333A56"/>
              </a:solidFill>
              <a:latin typeface="Nunito"/>
              <a:ea typeface="Nunito"/>
              <a:cs typeface="Nunito"/>
              <a:sym typeface="Nunito"/>
            </a:endParaRPr>
          </a:p>
        </p:txBody>
      </p:sp>
      <p:sp>
        <p:nvSpPr>
          <p:cNvPr id="872" name="Google Shape;872;p61"/>
          <p:cNvSpPr/>
          <p:nvPr/>
        </p:nvSpPr>
        <p:spPr>
          <a:xfrm>
            <a:off x="5327100" y="4076163"/>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1"/>
          <p:cNvSpPr txBox="1"/>
          <p:nvPr/>
        </p:nvSpPr>
        <p:spPr>
          <a:xfrm>
            <a:off x="6632688" y="2494625"/>
            <a:ext cx="1744500" cy="527700"/>
          </a:xfrm>
          <a:prstGeom prst="rect">
            <a:avLst/>
          </a:prstGeom>
          <a:noFill/>
          <a:ln>
            <a:noFill/>
          </a:ln>
        </p:spPr>
        <p:txBody>
          <a:bodyPr spcFirstLastPara="1" wrap="square" lIns="91425" tIns="91425" rIns="91425" bIns="91425" anchor="ctr" anchorCtr="0">
            <a:noAutofit/>
          </a:bodyPr>
          <a:lstStyle/>
          <a:p>
            <a:pPr algn="ctr"/>
            <a:r>
              <a:rPr lang="fr-FR" sz="2400" dirty="0">
                <a:solidFill>
                  <a:srgbClr val="333A56"/>
                </a:solidFill>
                <a:latin typeface="Nunito"/>
                <a:ea typeface="Nunito"/>
                <a:cs typeface="Nunito"/>
                <a:sym typeface="Nunito"/>
              </a:rPr>
              <a:t>Secteur minier</a:t>
            </a:r>
          </a:p>
          <a:p>
            <a:pPr marL="0" lvl="0" indent="0" algn="ctr" rtl="0">
              <a:spcBef>
                <a:spcPts val="0"/>
              </a:spcBef>
              <a:spcAft>
                <a:spcPts val="0"/>
              </a:spcAft>
              <a:buNone/>
            </a:pPr>
            <a:endParaRPr sz="3000" dirty="0">
              <a:solidFill>
                <a:srgbClr val="333A56"/>
              </a:solidFill>
              <a:latin typeface="Tenor Sans"/>
              <a:ea typeface="Tenor Sans"/>
              <a:cs typeface="Tenor Sans"/>
              <a:sym typeface="Tenor Sans"/>
            </a:endParaRPr>
          </a:p>
        </p:txBody>
      </p:sp>
      <p:cxnSp>
        <p:nvCxnSpPr>
          <p:cNvPr id="888" name="Google Shape;888;p61"/>
          <p:cNvCxnSpPr>
            <a:stCxn id="865" idx="3"/>
            <a:endCxn id="851" idx="2"/>
          </p:cNvCxnSpPr>
          <p:nvPr/>
        </p:nvCxnSpPr>
        <p:spPr>
          <a:xfrm rot="10800000">
            <a:off x="4569600" y="2473288"/>
            <a:ext cx="2400" cy="549900"/>
          </a:xfrm>
          <a:prstGeom prst="straightConnector1">
            <a:avLst/>
          </a:prstGeom>
          <a:noFill/>
          <a:ln w="9525" cap="flat" cmpd="sng">
            <a:solidFill>
              <a:schemeClr val="dk2"/>
            </a:solidFill>
            <a:prstDash val="solid"/>
            <a:round/>
            <a:headEnd type="none" w="med" len="med"/>
            <a:tailEnd type="none" w="med" len="med"/>
          </a:ln>
        </p:spPr>
      </p:cxnSp>
      <p:sp>
        <p:nvSpPr>
          <p:cNvPr id="889" name="Google Shape;889;p61"/>
          <p:cNvSpPr/>
          <p:nvPr/>
        </p:nvSpPr>
        <p:spPr>
          <a:xfrm>
            <a:off x="8275221" y="2966129"/>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1"/>
          <p:cNvSpPr/>
          <p:nvPr/>
        </p:nvSpPr>
        <p:spPr>
          <a:xfrm flipH="1">
            <a:off x="720001" y="201347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 name="Google Shape;891;p61"/>
          <p:cNvCxnSpPr>
            <a:stCxn id="864" idx="0"/>
          </p:cNvCxnSpPr>
          <p:nvPr/>
        </p:nvCxnSpPr>
        <p:spPr>
          <a:xfrm>
            <a:off x="5666000" y="2473019"/>
            <a:ext cx="921300" cy="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61"/>
          <p:cNvCxnSpPr>
            <a:stCxn id="867" idx="2"/>
          </p:cNvCxnSpPr>
          <p:nvPr/>
        </p:nvCxnSpPr>
        <p:spPr>
          <a:xfrm rot="10800000">
            <a:off x="2570848" y="2472854"/>
            <a:ext cx="919200" cy="0"/>
          </a:xfrm>
          <a:prstGeom prst="straightConnector1">
            <a:avLst/>
          </a:prstGeom>
          <a:noFill/>
          <a:ln w="9525" cap="flat" cmpd="sng">
            <a:solidFill>
              <a:schemeClr val="dk2"/>
            </a:solidFill>
            <a:prstDash val="solid"/>
            <a:round/>
            <a:headEnd type="none" w="med" len="med"/>
            <a:tailEnd type="none" w="med" len="med"/>
          </a:ln>
        </p:spPr>
      </p:cxnSp>
      <p:sp>
        <p:nvSpPr>
          <p:cNvPr id="46" name="Google Shape;9649;p78">
            <a:extLst>
              <a:ext uri="{FF2B5EF4-FFF2-40B4-BE49-F238E27FC236}">
                <a16:creationId xmlns:a16="http://schemas.microsoft.com/office/drawing/2014/main" id="{BE017034-7AEF-425C-B443-BA44018A8D82}"/>
              </a:ext>
            </a:extLst>
          </p:cNvPr>
          <p:cNvSpPr/>
          <p:nvPr/>
        </p:nvSpPr>
        <p:spPr>
          <a:xfrm>
            <a:off x="3314915" y="1821138"/>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10429;p79">
            <a:extLst>
              <a:ext uri="{FF2B5EF4-FFF2-40B4-BE49-F238E27FC236}">
                <a16:creationId xmlns:a16="http://schemas.microsoft.com/office/drawing/2014/main" id="{EE12AE37-FF69-441D-9D12-7DF7A0CC74F5}"/>
              </a:ext>
            </a:extLst>
          </p:cNvPr>
          <p:cNvGrpSpPr/>
          <p:nvPr/>
        </p:nvGrpSpPr>
        <p:grpSpPr>
          <a:xfrm>
            <a:off x="5479532" y="1839550"/>
            <a:ext cx="367925" cy="367161"/>
            <a:chOff x="5756399" y="2434456"/>
            <a:chExt cx="367925" cy="367161"/>
          </a:xfrm>
        </p:grpSpPr>
        <p:sp>
          <p:nvSpPr>
            <p:cNvPr id="48" name="Google Shape;10430;p79">
              <a:extLst>
                <a:ext uri="{FF2B5EF4-FFF2-40B4-BE49-F238E27FC236}">
                  <a16:creationId xmlns:a16="http://schemas.microsoft.com/office/drawing/2014/main" id="{55E1258A-6066-4F41-BAC1-786AB2F85651}"/>
                </a:ext>
              </a:extLst>
            </p:cNvPr>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431;p79">
              <a:extLst>
                <a:ext uri="{FF2B5EF4-FFF2-40B4-BE49-F238E27FC236}">
                  <a16:creationId xmlns:a16="http://schemas.microsoft.com/office/drawing/2014/main" id="{C3687160-AC15-4F9C-AACF-3E0F76CFB708}"/>
                </a:ext>
              </a:extLst>
            </p:cNvPr>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432;p79">
              <a:extLst>
                <a:ext uri="{FF2B5EF4-FFF2-40B4-BE49-F238E27FC236}">
                  <a16:creationId xmlns:a16="http://schemas.microsoft.com/office/drawing/2014/main" id="{FC9C879B-1180-4CDD-8EDD-272E738470F9}"/>
                </a:ext>
              </a:extLst>
            </p:cNvPr>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433;p79">
              <a:extLst>
                <a:ext uri="{FF2B5EF4-FFF2-40B4-BE49-F238E27FC236}">
                  <a16:creationId xmlns:a16="http://schemas.microsoft.com/office/drawing/2014/main" id="{271AAF30-AC5E-4E09-97A0-EEF5FC5F0C26}"/>
                </a:ext>
              </a:extLst>
            </p:cNvPr>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434;p79">
              <a:extLst>
                <a:ext uri="{FF2B5EF4-FFF2-40B4-BE49-F238E27FC236}">
                  <a16:creationId xmlns:a16="http://schemas.microsoft.com/office/drawing/2014/main" id="{D34480C4-6219-494C-B93E-323353CB283F}"/>
                </a:ext>
              </a:extLst>
            </p:cNvPr>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35;p79">
              <a:extLst>
                <a:ext uri="{FF2B5EF4-FFF2-40B4-BE49-F238E27FC236}">
                  <a16:creationId xmlns:a16="http://schemas.microsoft.com/office/drawing/2014/main" id="{A6E102D6-6462-4181-93DC-B6A8BAC59547}"/>
                </a:ext>
              </a:extLst>
            </p:cNvPr>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436;p79">
              <a:extLst>
                <a:ext uri="{FF2B5EF4-FFF2-40B4-BE49-F238E27FC236}">
                  <a16:creationId xmlns:a16="http://schemas.microsoft.com/office/drawing/2014/main" id="{8CE7C194-4DBC-40A1-BA81-0A2C60EEC9EE}"/>
                </a:ext>
              </a:extLst>
            </p:cNvPr>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extBox 37">
            <a:extLst>
              <a:ext uri="{FF2B5EF4-FFF2-40B4-BE49-F238E27FC236}">
                <a16:creationId xmlns:a16="http://schemas.microsoft.com/office/drawing/2014/main" id="{10067FEE-5AC4-4B43-8330-28378C186592}"/>
              </a:ext>
            </a:extLst>
          </p:cNvPr>
          <p:cNvSpPr txBox="1"/>
          <p:nvPr/>
        </p:nvSpPr>
        <p:spPr>
          <a:xfrm>
            <a:off x="8559021" y="4676686"/>
            <a:ext cx="414670" cy="307777"/>
          </a:xfrm>
          <a:prstGeom prst="rect">
            <a:avLst/>
          </a:prstGeom>
          <a:noFill/>
        </p:spPr>
        <p:txBody>
          <a:bodyPr wrap="square" rtlCol="0">
            <a:spAutoFit/>
          </a:bodyPr>
          <a:lstStyle/>
          <a:p>
            <a:r>
              <a:rPr lang="fr-FR" dirty="0">
                <a:solidFill>
                  <a:schemeClr val="tx1"/>
                </a:solidFill>
              </a:rPr>
              <a:t>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40"/>
          <p:cNvPicPr preferRelativeResize="0"/>
          <p:nvPr/>
        </p:nvPicPr>
        <p:blipFill rotWithShape="1">
          <a:blip r:embed="rId3">
            <a:alphaModFix/>
          </a:blip>
          <a:srcRect l="37595" r="25125"/>
          <a:stretch/>
        </p:blipFill>
        <p:spPr>
          <a:xfrm>
            <a:off x="0" y="1497900"/>
            <a:ext cx="1866900" cy="3337800"/>
          </a:xfrm>
          <a:prstGeom prst="round2SameRect">
            <a:avLst>
              <a:gd name="adj1" fmla="val 50000"/>
              <a:gd name="adj2" fmla="val 0"/>
            </a:avLst>
          </a:prstGeom>
          <a:noFill/>
          <a:ln w="9525" cap="flat" cmpd="sng">
            <a:solidFill>
              <a:schemeClr val="dk2"/>
            </a:solidFill>
            <a:prstDash val="solid"/>
            <a:round/>
            <a:headEnd type="none" w="sm" len="sm"/>
            <a:tailEnd type="none" w="sm" len="sm"/>
          </a:ln>
        </p:spPr>
      </p:pic>
      <p:sp>
        <p:nvSpPr>
          <p:cNvPr id="399" name="Google Shape;399;p40"/>
          <p:cNvSpPr txBox="1">
            <a:spLocks noGrp="1"/>
          </p:cNvSpPr>
          <p:nvPr>
            <p:ph type="title"/>
          </p:nvPr>
        </p:nvSpPr>
        <p:spPr>
          <a:xfrm>
            <a:off x="1724024" y="540000"/>
            <a:ext cx="5888887"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Présentation de Compagnie</a:t>
            </a:r>
            <a:endParaRPr dirty="0"/>
          </a:p>
        </p:txBody>
      </p:sp>
      <p:sp>
        <p:nvSpPr>
          <p:cNvPr id="400" name="Google Shape;400;p40"/>
          <p:cNvSpPr txBox="1">
            <a:spLocks noGrp="1"/>
          </p:cNvSpPr>
          <p:nvPr>
            <p:ph type="body" idx="1"/>
          </p:nvPr>
        </p:nvSpPr>
        <p:spPr>
          <a:xfrm>
            <a:off x="2843775" y="1638300"/>
            <a:ext cx="3637850" cy="2965200"/>
          </a:xfrm>
          <a:prstGeom prst="rect">
            <a:avLst/>
          </a:prstGeom>
        </p:spPr>
        <p:txBody>
          <a:bodyPr spcFirstLastPara="1" wrap="square" lIns="91425" tIns="91425" rIns="91425" bIns="91425" anchor="ctr" anchorCtr="0">
            <a:noAutofit/>
          </a:bodyPr>
          <a:lstStyle/>
          <a:p>
            <a:pPr marL="0" lvl="0" indent="0">
              <a:buNone/>
            </a:pPr>
            <a:r>
              <a:rPr lang="fr-FR" dirty="0"/>
              <a:t>compagnie minière Alpha a pour objectif</a:t>
            </a:r>
            <a:r>
              <a:rPr lang="en" dirty="0"/>
              <a:t>:</a:t>
            </a:r>
            <a:endParaRPr dirty="0"/>
          </a:p>
          <a:p>
            <a:pPr marL="457200" lvl="0" indent="-317500" algn="l" rtl="0">
              <a:spcBef>
                <a:spcPts val="1600"/>
              </a:spcBef>
              <a:spcAft>
                <a:spcPts val="0"/>
              </a:spcAft>
              <a:buSzPts val="1400"/>
              <a:buChar char="●"/>
            </a:pPr>
            <a:r>
              <a:rPr lang="en-US" dirty="0"/>
              <a:t>Gestion </a:t>
            </a:r>
            <a:r>
              <a:rPr lang="fr-FR" dirty="0"/>
              <a:t>Opérationnelle du personnel et processus.</a:t>
            </a:r>
          </a:p>
          <a:p>
            <a:pPr marL="457200" lvl="0" indent="-317500" algn="l" rtl="0">
              <a:spcBef>
                <a:spcPts val="0"/>
              </a:spcBef>
              <a:spcAft>
                <a:spcPts val="0"/>
              </a:spcAft>
              <a:buSzPts val="1400"/>
              <a:buChar char="●"/>
            </a:pPr>
            <a:r>
              <a:rPr lang="fr-FR" dirty="0"/>
              <a:t>Sécurité</a:t>
            </a:r>
            <a:r>
              <a:rPr lang="en-US" dirty="0"/>
              <a:t>.</a:t>
            </a:r>
            <a:endParaRPr dirty="0"/>
          </a:p>
          <a:p>
            <a:pPr lvl="0"/>
            <a:r>
              <a:rPr lang="fr-FR" dirty="0"/>
              <a:t>la  gouvernance environnementale.</a:t>
            </a:r>
          </a:p>
          <a:p>
            <a:pPr lvl="0"/>
            <a:endParaRPr lang="fr-FR" dirty="0"/>
          </a:p>
          <a:p>
            <a:pPr marL="139700" lvl="0" indent="0">
              <a:buNone/>
            </a:pPr>
            <a:r>
              <a:rPr lang="fr-FR" dirty="0"/>
              <a:t>Alors, le facteur digital est très intéressant et nécessaire  pour mieux répondre et satisfaire les besoins de la société.</a:t>
            </a:r>
            <a:endParaRPr dirty="0"/>
          </a:p>
        </p:txBody>
      </p:sp>
      <p:sp>
        <p:nvSpPr>
          <p:cNvPr id="401" name="Google Shape;401;p40"/>
          <p:cNvSpPr/>
          <p:nvPr/>
        </p:nvSpPr>
        <p:spPr>
          <a:xfrm>
            <a:off x="7797350" y="4291200"/>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p:nvPr/>
        </p:nvSpPr>
        <p:spPr>
          <a:xfrm>
            <a:off x="230025" y="1497900"/>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4F9D06E-3675-4F7A-BC46-56A707955639}"/>
              </a:ext>
            </a:extLst>
          </p:cNvPr>
          <p:cNvPicPr>
            <a:picLocks noChangeAspect="1"/>
          </p:cNvPicPr>
          <p:nvPr/>
        </p:nvPicPr>
        <p:blipFill>
          <a:blip r:embed="rId4"/>
          <a:stretch>
            <a:fillRect/>
          </a:stretch>
        </p:blipFill>
        <p:spPr>
          <a:xfrm>
            <a:off x="7751740" y="5281"/>
            <a:ext cx="1392260" cy="1078319"/>
          </a:xfrm>
          <a:prstGeom prst="rect">
            <a:avLst/>
          </a:prstGeom>
        </p:spPr>
      </p:pic>
      <p:pic>
        <p:nvPicPr>
          <p:cNvPr id="4" name="Picture 3">
            <a:extLst>
              <a:ext uri="{FF2B5EF4-FFF2-40B4-BE49-F238E27FC236}">
                <a16:creationId xmlns:a16="http://schemas.microsoft.com/office/drawing/2014/main" id="{6C995069-8132-4C5E-881F-F7633E0243D7}"/>
              </a:ext>
            </a:extLst>
          </p:cNvPr>
          <p:cNvPicPr>
            <a:picLocks noChangeAspect="1"/>
          </p:cNvPicPr>
          <p:nvPr/>
        </p:nvPicPr>
        <p:blipFill>
          <a:blip r:embed="rId5"/>
          <a:stretch>
            <a:fillRect/>
          </a:stretch>
        </p:blipFill>
        <p:spPr>
          <a:xfrm>
            <a:off x="6792936" y="3505681"/>
            <a:ext cx="819975" cy="1330019"/>
          </a:xfrm>
          <a:prstGeom prst="rect">
            <a:avLst/>
          </a:prstGeom>
        </p:spPr>
      </p:pic>
      <p:sp>
        <p:nvSpPr>
          <p:cNvPr id="9" name="TextBox 8">
            <a:extLst>
              <a:ext uri="{FF2B5EF4-FFF2-40B4-BE49-F238E27FC236}">
                <a16:creationId xmlns:a16="http://schemas.microsoft.com/office/drawing/2014/main" id="{6609CB70-86C8-4070-877F-3251B5548ECA}"/>
              </a:ext>
            </a:extLst>
          </p:cNvPr>
          <p:cNvSpPr txBox="1"/>
          <p:nvPr/>
        </p:nvSpPr>
        <p:spPr>
          <a:xfrm>
            <a:off x="8729330" y="4835723"/>
            <a:ext cx="414670" cy="307777"/>
          </a:xfrm>
          <a:prstGeom prst="rect">
            <a:avLst/>
          </a:prstGeom>
          <a:noFill/>
        </p:spPr>
        <p:txBody>
          <a:bodyPr wrap="square" rtlCol="0">
            <a:spAutoFit/>
          </a:bodyPr>
          <a:lstStyle/>
          <a:p>
            <a:r>
              <a:rPr lang="fr-FR" dirty="0">
                <a:solidFill>
                  <a:schemeClr val="tx1"/>
                </a:solidFill>
              </a:rPr>
              <a:t>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27575" y="2055200"/>
            <a:ext cx="5689644"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000" dirty="0"/>
          </a:p>
          <a:p>
            <a:pPr marL="0" lvl="0" indent="0" algn="ctr" rtl="0">
              <a:spcBef>
                <a:spcPts val="0"/>
              </a:spcBef>
              <a:spcAft>
                <a:spcPts val="0"/>
              </a:spcAft>
              <a:buNone/>
            </a:pPr>
            <a:r>
              <a:rPr lang="fr-FR" sz="5000" dirty="0"/>
              <a:t>Processus Minier</a:t>
            </a:r>
            <a:endParaRPr sz="5000" dirty="0"/>
          </a:p>
        </p:txBody>
      </p:sp>
      <p:cxnSp>
        <p:nvCxnSpPr>
          <p:cNvPr id="408" name="Google Shape;408;p41"/>
          <p:cNvCxnSpPr>
            <a:cxnSpLocks/>
          </p:cNvCxnSpPr>
          <p:nvPr/>
        </p:nvCxnSpPr>
        <p:spPr>
          <a:xfrm>
            <a:off x="-82075" y="3833650"/>
            <a:ext cx="1909650" cy="253300"/>
          </a:xfrm>
          <a:prstGeom prst="straightConnector1">
            <a:avLst/>
          </a:prstGeom>
          <a:noFill/>
          <a:ln w="9525" cap="flat" cmpd="sng">
            <a:solidFill>
              <a:schemeClr val="accent3"/>
            </a:solidFill>
            <a:prstDash val="solid"/>
            <a:round/>
            <a:headEnd type="none" w="med" len="med"/>
            <a:tailEnd type="none" w="med" len="med"/>
          </a:ln>
        </p:spPr>
      </p:cxnSp>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2384075" y="656475"/>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14" name="Google Shape;414;p41"/>
          <p:cNvCxnSpPr>
            <a:cxnSpLocks/>
          </p:cNvCxnSpPr>
          <p:nvPr/>
        </p:nvCxnSpPr>
        <p:spPr>
          <a:xfrm flipV="1">
            <a:off x="7765825" y="3833650"/>
            <a:ext cx="1432000" cy="253300"/>
          </a:xfrm>
          <a:prstGeom prst="straightConnector1">
            <a:avLst/>
          </a:prstGeom>
          <a:noFill/>
          <a:ln w="9525" cap="flat" cmpd="sng">
            <a:solidFill>
              <a:schemeClr val="accent3"/>
            </a:solidFill>
            <a:prstDash val="solid"/>
            <a:round/>
            <a:headEnd type="none" w="med" len="med"/>
            <a:tailEnd type="none" w="med" len="med"/>
          </a:ln>
        </p:spPr>
      </p:cxn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493278985"/>
      </p:ext>
    </p:extLst>
  </p:cSld>
  <p:clrMapOvr>
    <a:masterClrMapping/>
  </p:clrMapOvr>
</p:sld>
</file>

<file path=ppt/theme/theme1.xml><?xml version="1.0" encoding="utf-8"?>
<a:theme xmlns:a="http://schemas.openxmlformats.org/drawingml/2006/main" name="Formally Solicited Project Proposal by Slidesgo">
  <a:themeElements>
    <a:clrScheme name="Simple Light">
      <a:dk1>
        <a:srgbClr val="333A56"/>
      </a:dk1>
      <a:lt1>
        <a:srgbClr val="FFFFFF"/>
      </a:lt1>
      <a:dk2>
        <a:srgbClr val="52658F"/>
      </a:dk2>
      <a:lt2>
        <a:srgbClr val="8AA0CF"/>
      </a:lt2>
      <a:accent1>
        <a:srgbClr val="C5D5F8"/>
      </a:accent1>
      <a:accent2>
        <a:srgbClr val="E8E8E8"/>
      </a:accent2>
      <a:accent3>
        <a:srgbClr val="F7F5E6"/>
      </a:accent3>
      <a:accent4>
        <a:srgbClr val="FFFFFF"/>
      </a:accent4>
      <a:accent5>
        <a:srgbClr val="FFFFFF"/>
      </a:accent5>
      <a:accent6>
        <a:srgbClr val="FDFD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Formally Solicited Project Proposal by Slidesgo">
  <a:themeElements>
    <a:clrScheme name="Simple Light">
      <a:dk1>
        <a:srgbClr val="333A56"/>
      </a:dk1>
      <a:lt1>
        <a:srgbClr val="FFFFFF"/>
      </a:lt1>
      <a:dk2>
        <a:srgbClr val="52658F"/>
      </a:dk2>
      <a:lt2>
        <a:srgbClr val="8AA0CF"/>
      </a:lt2>
      <a:accent1>
        <a:srgbClr val="C5D5F8"/>
      </a:accent1>
      <a:accent2>
        <a:srgbClr val="E8E8E8"/>
      </a:accent2>
      <a:accent3>
        <a:srgbClr val="F7F5E6"/>
      </a:accent3>
      <a:accent4>
        <a:srgbClr val="FFFFFF"/>
      </a:accent4>
      <a:accent5>
        <a:srgbClr val="FFFFFF"/>
      </a:accent5>
      <a:accent6>
        <a:srgbClr val="FDFD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898</TotalTime>
  <Words>1346</Words>
  <Application>Microsoft Office PowerPoint</Application>
  <PresentationFormat>On-screen Show (16:9)</PresentationFormat>
  <Paragraphs>310</Paragraphs>
  <Slides>58</Slides>
  <Notes>30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58</vt:i4>
      </vt:variant>
    </vt:vector>
  </HeadingPairs>
  <TitlesOfParts>
    <vt:vector size="71" baseType="lpstr">
      <vt:lpstr>Arial</vt:lpstr>
      <vt:lpstr>SimSun</vt:lpstr>
      <vt:lpstr>Calibri</vt:lpstr>
      <vt:lpstr>Bahnschrift Light Condensed</vt:lpstr>
      <vt:lpstr>Tenor Sans</vt:lpstr>
      <vt:lpstr>Georgia</vt:lpstr>
      <vt:lpstr>Nunito</vt:lpstr>
      <vt:lpstr>Times New Roman</vt:lpstr>
      <vt:lpstr>Wingdings</vt:lpstr>
      <vt:lpstr>Söhne</vt:lpstr>
      <vt:lpstr>Bebas Neue</vt:lpstr>
      <vt:lpstr>Formally Solicited Project Proposal by Slidesgo</vt:lpstr>
      <vt:lpstr>1_Formally Solicited Project Proposal by Slidesgo</vt:lpstr>
      <vt:lpstr>Compagnie  Alpha  PROJET MINIER</vt:lpstr>
      <vt:lpstr>Introduction</vt:lpstr>
      <vt:lpstr>Prédiction des défiances</vt:lpstr>
      <vt:lpstr> Introduction</vt:lpstr>
      <vt:lpstr>Efficacité</vt:lpstr>
      <vt:lpstr>DIGITALISATION</vt:lpstr>
      <vt:lpstr>Digitalisation Minière</vt:lpstr>
      <vt:lpstr>Présentation de Compagnie</vt:lpstr>
      <vt:lpstr> Processus Minier</vt:lpstr>
      <vt:lpstr>Prospection </vt:lpstr>
      <vt:lpstr>PowerPoint Presentation</vt:lpstr>
      <vt:lpstr>Sismique réflexion </vt:lpstr>
      <vt:lpstr>Télédétection </vt:lpstr>
      <vt:lpstr>GEOVIA SURPAC &amp; Leapfrog mining </vt:lpstr>
      <vt:lpstr>Exploitation  </vt:lpstr>
      <vt:lpstr>Enrichissement   </vt:lpstr>
      <vt:lpstr>Réhabilitation et fermeture de site minier  </vt:lpstr>
      <vt:lpstr> Impact Environnemental</vt:lpstr>
      <vt:lpstr>Le drainage d’acide minier </vt:lpstr>
      <vt:lpstr>PowerPoint Presentation</vt:lpstr>
      <vt:lpstr>L’érosion des sols et  des déchets miniers  dans les eaux de surface </vt:lpstr>
      <vt:lpstr>PowerPoint Presentation</vt:lpstr>
      <vt:lpstr>PowerPoint Presentation</vt:lpstr>
      <vt:lpstr> EIE  &amp;  Evaluation </vt:lpstr>
      <vt:lpstr>PowerPoint Presentation</vt:lpstr>
      <vt:lpstr>PowerPoint Presentation</vt:lpstr>
      <vt:lpstr>PowerPoint Presentation</vt:lpstr>
      <vt:lpstr>La sécurité des employées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Prédiction des défiance </vt:lpstr>
      <vt:lpstr> Maintenance </vt:lpstr>
      <vt:lpstr>La Maintenance prédictive réduit le coût de la maintenance </vt:lpstr>
      <vt:lpstr>PowerPoint Presentation</vt:lpstr>
      <vt:lpstr>PowerPoint Presentation</vt:lpstr>
      <vt:lpstr>PowerPoint Presentation</vt:lpstr>
      <vt:lpstr> Application</vt:lpstr>
      <vt:lpstr>Site Web de compagnie</vt:lpstr>
      <vt:lpstr>PowerPoint Presentation</vt:lpstr>
      <vt:lpstr>PowerPoint Presentation</vt:lpstr>
      <vt:lpstr>PowerPoint Presentation</vt:lpstr>
      <vt:lpstr>PowerPoint Presentation</vt:lpstr>
      <vt:lpstr>PowerPoint Presentation</vt:lpstr>
      <vt:lpstr>ERP Odoo</vt:lpstr>
      <vt:lpstr>PowerPoint Presentation</vt:lpstr>
      <vt:lpstr>PowerPoint Presentation</vt:lpstr>
      <vt:lpstr>PowerPoint Presentation</vt:lpstr>
      <vt:lpstr>PowerPoint Presentation</vt:lpstr>
      <vt:lpstr>PowerPoint Presentation</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Compagnie  Alpha  PROJET MINIER</dc:title>
  <dc:creator>Lenovo ThinkPAd</dc:creator>
  <cp:lastModifiedBy>CHAKIB BENMHAMED</cp:lastModifiedBy>
  <cp:revision>53</cp:revision>
  <dcterms:modified xsi:type="dcterms:W3CDTF">2023-01-12T08:25:14Z</dcterms:modified>
</cp:coreProperties>
</file>